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301" r:id="rId3"/>
    <p:sldId id="299" r:id="rId4"/>
    <p:sldId id="300" r:id="rId5"/>
    <p:sldId id="292" r:id="rId6"/>
    <p:sldId id="298" r:id="rId7"/>
    <p:sldId id="294" r:id="rId8"/>
    <p:sldId id="295" r:id="rId9"/>
    <p:sldId id="297" r:id="rId10"/>
    <p:sldId id="302" r:id="rId11"/>
    <p:sldId id="303" r:id="rId12"/>
    <p:sldId id="276" r:id="rId13"/>
    <p:sldId id="258" r:id="rId14"/>
    <p:sldId id="304" r:id="rId15"/>
    <p:sldId id="263" r:id="rId16"/>
    <p:sldId id="268" r:id="rId17"/>
    <p:sldId id="288" r:id="rId18"/>
    <p:sldId id="264" r:id="rId19"/>
    <p:sldId id="289" r:id="rId20"/>
    <p:sldId id="270" r:id="rId21"/>
    <p:sldId id="290" r:id="rId22"/>
    <p:sldId id="266" r:id="rId23"/>
    <p:sldId id="265" r:id="rId24"/>
    <p:sldId id="262" r:id="rId25"/>
    <p:sldId id="277" r:id="rId26"/>
    <p:sldId id="282" r:id="rId27"/>
    <p:sldId id="287" r:id="rId28"/>
    <p:sldId id="280" r:id="rId29"/>
    <p:sldId id="273" r:id="rId30"/>
    <p:sldId id="281" r:id="rId31"/>
    <p:sldId id="278" r:id="rId32"/>
    <p:sldId id="283" r:id="rId33"/>
    <p:sldId id="279" r:id="rId34"/>
    <p:sldId id="284" r:id="rId35"/>
    <p:sldId id="272" r:id="rId36"/>
    <p:sldId id="291" r:id="rId37"/>
  </p:sldIdLst>
  <p:sldSz cx="12192000" cy="16256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4" autoAdjust="0"/>
    <p:restoredTop sz="94660"/>
  </p:normalViewPr>
  <p:slideViewPr>
    <p:cSldViewPr snapToGrid="0">
      <p:cViewPr varScale="1">
        <p:scale>
          <a:sx n="46" d="100"/>
          <a:sy n="46" d="100"/>
        </p:scale>
        <p:origin x="52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53B11-63FC-4535-B3C8-9B35F9FF035C}" type="datetimeFigureOut">
              <a:rPr kumimoji="1" lang="ja-JP" altLang="en-US" smtClean="0"/>
              <a:t>2019/12/29</a:t>
            </a:fld>
            <a:endParaRPr kumimoji="1" lang="ja-JP" altLang="en-US"/>
          </a:p>
        </p:txBody>
      </p:sp>
      <p:sp>
        <p:nvSpPr>
          <p:cNvPr id="4" name="スライド イメージ プレースホルダー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58C72-C1E8-4D53-9F4B-EF1115340FFC}" type="slidenum">
              <a:rPr kumimoji="1" lang="ja-JP" altLang="en-US" smtClean="0"/>
              <a:t>‹#›</a:t>
            </a:fld>
            <a:endParaRPr kumimoji="1" lang="ja-JP" altLang="en-US"/>
          </a:p>
        </p:txBody>
      </p:sp>
    </p:spTree>
    <p:extLst>
      <p:ext uri="{BB962C8B-B14F-4D97-AF65-F5344CB8AC3E}">
        <p14:creationId xmlns:p14="http://schemas.microsoft.com/office/powerpoint/2010/main" val="19518598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DE58C72-C1E8-4D53-9F4B-EF1115340FFC}" type="slidenum">
              <a:rPr kumimoji="1" lang="ja-JP" altLang="en-US" smtClean="0"/>
              <a:t>24</a:t>
            </a:fld>
            <a:endParaRPr kumimoji="1" lang="ja-JP" altLang="en-US"/>
          </a:p>
        </p:txBody>
      </p:sp>
    </p:spTree>
    <p:extLst>
      <p:ext uri="{BB962C8B-B14F-4D97-AF65-F5344CB8AC3E}">
        <p14:creationId xmlns:p14="http://schemas.microsoft.com/office/powerpoint/2010/main" val="4205098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60416"/>
            <a:ext cx="10363200" cy="5659496"/>
          </a:xfrm>
        </p:spPr>
        <p:txBody>
          <a:bodyPr anchor="b"/>
          <a:lstStyle>
            <a:lvl1pPr algn="ctr">
              <a:defRPr sz="8000">
                <a:latin typeface="メイリオ" panose="020B0604030504040204" pitchFamily="50" charset="-128"/>
                <a:ea typeface="メイリオ" panose="020B0604030504040204" pitchFamily="50" charset="-128"/>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524000" y="8538164"/>
            <a:ext cx="9144000" cy="3924769"/>
          </a:xfrm>
        </p:spPr>
        <p:txBody>
          <a:bodyPr/>
          <a:lstStyle>
            <a:lvl1pPr marL="0" indent="0" algn="ctr">
              <a:buNone/>
              <a:defRPr sz="3200">
                <a:latin typeface="メイリオ" panose="020B0604030504040204" pitchFamily="50" charset="-128"/>
                <a:ea typeface="メイリオ" panose="020B0604030504040204" pitchFamily="50" charset="-128"/>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ja-JP" altLang="en-US" dirty="0" smtClean="0"/>
              <a:t>マスター サブタイトルの書式設定</a:t>
            </a:r>
            <a:endParaRPr lang="en-US" dirty="0"/>
          </a:p>
        </p:txBody>
      </p:sp>
      <p:sp>
        <p:nvSpPr>
          <p:cNvPr id="4" name="Date Placeholder 3"/>
          <p:cNvSpPr>
            <a:spLocks noGrp="1"/>
          </p:cNvSpPr>
          <p:nvPr>
            <p:ph type="dt" sz="half" idx="10"/>
          </p:nvPr>
        </p:nvSpPr>
        <p:spPr/>
        <p:txBody>
          <a:bodyPr/>
          <a:lstStyle/>
          <a:p>
            <a:fld id="{72E0FF38-560E-476B-802E-CF751FB51B3D}"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291246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CC887D5-1FAD-43FB-A044-EB3184E3606D}"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3416427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865481"/>
            <a:ext cx="2628900" cy="13776209"/>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865481"/>
            <a:ext cx="7734300" cy="1377620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A2C0353E-E9E5-4267-90F8-3B120061B4B4}"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787394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9CE4994-A66D-4528-9BF6-845A1B05C84B}"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4584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4052716"/>
            <a:ext cx="10515600" cy="6762043"/>
          </a:xfrm>
        </p:spPr>
        <p:txBody>
          <a:bodyPr anchor="b"/>
          <a:lstStyle>
            <a:lvl1pPr>
              <a:defRPr sz="8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10878731"/>
            <a:ext cx="10515600" cy="355599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10E7941-8A2D-49D7-9CA9-2278E678D5E1}"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835249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4327407"/>
            <a:ext cx="5181600" cy="103142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4327407"/>
            <a:ext cx="5181600" cy="103142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4E39C5D-0DBD-4AA9-A3DF-FCD9CE2FEE53}" type="datetime1">
              <a:rPr kumimoji="1" lang="ja-JP" altLang="en-US" smtClean="0"/>
              <a:t>2019/12/29</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244645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865485"/>
            <a:ext cx="10515600" cy="3142075"/>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3984979"/>
            <a:ext cx="5157787"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5937956"/>
            <a:ext cx="5157787" cy="87338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3984979"/>
            <a:ext cx="5183188"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5937956"/>
            <a:ext cx="5183188" cy="87338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30F58F5C-41E9-409D-BDBF-EBE0DED71E43}" type="datetime1">
              <a:rPr kumimoji="1" lang="ja-JP" altLang="en-US" smtClean="0"/>
              <a:t>2019/12/29</a:t>
            </a:fld>
            <a:endParaRPr kumimoji="1" lang="ja-JP" altLang="en-US"/>
          </a:p>
        </p:txBody>
      </p:sp>
      <p:sp>
        <p:nvSpPr>
          <p:cNvPr id="8" name="Footer Placeholder 7"/>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307671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AFA1C90-09E8-4E92-8435-02F5043C089C}" type="datetime1">
              <a:rPr kumimoji="1" lang="ja-JP" altLang="en-US" smtClean="0"/>
              <a:t>2019/12/29</a:t>
            </a:fld>
            <a:endParaRPr kumimoji="1" lang="ja-JP" altLang="en-US"/>
          </a:p>
        </p:txBody>
      </p:sp>
      <p:sp>
        <p:nvSpPr>
          <p:cNvPr id="4" name="Footer Placeholder 3"/>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890008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09BA1-FDD7-45EF-883F-0A464F22AD89}" type="datetime1">
              <a:rPr kumimoji="1" lang="ja-JP" altLang="en-US" smtClean="0"/>
              <a:t>2019/12/29</a:t>
            </a:fld>
            <a:endParaRPr kumimoji="1" lang="ja-JP" altLang="en-US"/>
          </a:p>
        </p:txBody>
      </p:sp>
      <p:sp>
        <p:nvSpPr>
          <p:cNvPr id="4" name="Slide Number Placeholder 3"/>
          <p:cNvSpPr>
            <a:spLocks noGrp="1"/>
          </p:cNvSpPr>
          <p:nvPr>
            <p:ph type="sldNum" sz="quarter" idx="12"/>
          </p:nvPr>
        </p:nvSpPr>
        <p:spPr>
          <a:xfrm>
            <a:off x="4921494" y="15205387"/>
            <a:ext cx="2743200" cy="865481"/>
          </a:xfrm>
        </p:spPr>
        <p:txBody>
          <a:bodyPr/>
          <a:lstStyle>
            <a:lvl1pPr algn="ctr">
              <a:defRPr sz="3600"/>
            </a:lvl1pPr>
          </a:lstStyle>
          <a:p>
            <a:fld id="{285377AD-A86C-422F-9489-7CF6D790ABED}" type="slidenum">
              <a:rPr lang="ja-JP" altLang="en-US" smtClean="0"/>
              <a:pPr/>
              <a:t>‹#›</a:t>
            </a:fld>
            <a:endParaRPr lang="ja-JP" altLang="en-US" dirty="0"/>
          </a:p>
        </p:txBody>
      </p:sp>
    </p:spTree>
    <p:extLst>
      <p:ext uri="{BB962C8B-B14F-4D97-AF65-F5344CB8AC3E}">
        <p14:creationId xmlns:p14="http://schemas.microsoft.com/office/powerpoint/2010/main" val="328614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2340567"/>
            <a:ext cx="6172200" cy="1155229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A750FEA-43D6-4D58-B34E-900679C3D5CC}" type="datetime1">
              <a:rPr kumimoji="1" lang="ja-JP" altLang="en-US" smtClean="0"/>
              <a:t>2019/12/29</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81045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2340567"/>
            <a:ext cx="6172200" cy="1155229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AA95D26-1FC7-4919-8C98-314BAAD38CD9}" type="datetime1">
              <a:rPr kumimoji="1" lang="ja-JP" altLang="en-US" smtClean="0"/>
              <a:t>2019/12/29</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54374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65485"/>
            <a:ext cx="10515600" cy="3142075"/>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838200" y="4327407"/>
            <a:ext cx="10515600" cy="1031428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838200" y="15066908"/>
            <a:ext cx="2743200" cy="865481"/>
          </a:xfrm>
          <a:prstGeom prst="rect">
            <a:avLst/>
          </a:prstGeom>
        </p:spPr>
        <p:txBody>
          <a:bodyPr vert="horz" lIns="91440" tIns="45720" rIns="91440" bIns="45720" rtlCol="0" anchor="ctr"/>
          <a:lstStyle>
            <a:lvl1pPr algn="l">
              <a:defRPr sz="1600">
                <a:solidFill>
                  <a:schemeClr val="tx1">
                    <a:tint val="75000"/>
                  </a:schemeClr>
                </a:solidFill>
              </a:defRPr>
            </a:lvl1pPr>
          </a:lstStyle>
          <a:p>
            <a:fld id="{84735601-65F8-4951-AEBB-A307A95A9319}" type="datetime1">
              <a:rPr kumimoji="1" lang="ja-JP" altLang="en-US" smtClean="0"/>
              <a:t>2019/12/29</a:t>
            </a:fld>
            <a:endParaRPr kumimoji="1" lang="ja-JP" altLang="en-US"/>
          </a:p>
        </p:txBody>
      </p:sp>
      <p:sp>
        <p:nvSpPr>
          <p:cNvPr id="6" name="Slide Number Placeholder 5"/>
          <p:cNvSpPr>
            <a:spLocks noGrp="1"/>
          </p:cNvSpPr>
          <p:nvPr>
            <p:ph type="sldNum" sz="quarter" idx="4"/>
          </p:nvPr>
        </p:nvSpPr>
        <p:spPr>
          <a:xfrm>
            <a:off x="4724400" y="15499648"/>
            <a:ext cx="2743200" cy="586008"/>
          </a:xfrm>
          <a:prstGeom prst="rect">
            <a:avLst/>
          </a:prstGeom>
        </p:spPr>
        <p:txBody>
          <a:bodyPr vert="horz" lIns="91440" tIns="45720" rIns="91440" bIns="45720" rtlCol="0" anchor="ctr"/>
          <a:lstStyle>
            <a:lvl1pPr algn="ctr">
              <a:defRPr sz="3600" b="1">
                <a:solidFill>
                  <a:schemeClr val="tx1">
                    <a:tint val="75000"/>
                  </a:schemeClr>
                </a:solidFill>
              </a:defRPr>
            </a:lvl1pPr>
          </a:lstStyle>
          <a:p>
            <a:fld id="{285377AD-A86C-422F-9489-7CF6D790ABED}" type="slidenum">
              <a:rPr lang="ja-JP" altLang="en-US" smtClean="0"/>
              <a:pPr/>
              <a:t>‹#›</a:t>
            </a:fld>
            <a:endParaRPr lang="ja-JP" altLang="en-US" dirty="0"/>
          </a:p>
        </p:txBody>
      </p:sp>
    </p:spTree>
    <p:extLst>
      <p:ext uri="{BB962C8B-B14F-4D97-AF65-F5344CB8AC3E}">
        <p14:creationId xmlns:p14="http://schemas.microsoft.com/office/powerpoint/2010/main" val="5189576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1219170" rtl="0" eaLnBrk="1" latinLnBrk="0" hangingPunct="1">
        <a:lnSpc>
          <a:spcPct val="90000"/>
        </a:lnSpc>
        <a:spcBef>
          <a:spcPct val="0"/>
        </a:spcBef>
        <a:buNone/>
        <a:defRPr kumimoji="1" sz="5867" kern="1200">
          <a:solidFill>
            <a:schemeClr val="tx1"/>
          </a:solidFill>
          <a:latin typeface="メイリオ" panose="020B0604030504040204" pitchFamily="50" charset="-128"/>
          <a:ea typeface="メイリオ" panose="020B0604030504040204" pitchFamily="50" charset="-128"/>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kumimoji="1" sz="3733" kern="1200">
          <a:solidFill>
            <a:schemeClr val="tx1"/>
          </a:solidFill>
          <a:latin typeface="メイリオ" panose="020B0604030504040204" pitchFamily="50" charset="-128"/>
          <a:ea typeface="メイリオ" panose="020B0604030504040204" pitchFamily="50" charset="-128"/>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kumimoji="1" sz="2667" kern="1200">
          <a:solidFill>
            <a:schemeClr val="tx1"/>
          </a:solidFill>
          <a:latin typeface="メイリオ" panose="020B0604030504040204" pitchFamily="50" charset="-128"/>
          <a:ea typeface="メイリオ" panose="020B0604030504040204" pitchFamily="50" charset="-128"/>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9272" y="2608461"/>
            <a:ext cx="12053455" cy="5659496"/>
          </a:xfrm>
        </p:spPr>
        <p:txBody>
          <a:bodyPr>
            <a:normAutofit/>
          </a:bodyPr>
          <a:lstStyle/>
          <a:p>
            <a:r>
              <a:rPr lang="en-US" altLang="ja-JP" sz="6000" dirty="0"/>
              <a:t>Test code recommendation </a:t>
            </a:r>
            <a:r>
              <a:rPr lang="en-US" altLang="ja-JP" sz="6000" dirty="0" smtClean="0"/>
              <a:t>tool</a:t>
            </a:r>
            <a:br>
              <a:rPr lang="en-US" altLang="ja-JP" sz="6000" dirty="0" smtClean="0"/>
            </a:br>
            <a:r>
              <a:rPr lang="en-US" altLang="ja-JP" sz="6000" dirty="0" smtClean="0"/>
              <a:t>Evaluation </a:t>
            </a:r>
            <a:r>
              <a:rPr lang="en-US" altLang="ja-JP" sz="6000" dirty="0"/>
              <a:t>of recommendation ranking</a:t>
            </a:r>
            <a:endParaRPr kumimoji="1" lang="ja-JP" altLang="en-US" sz="6000" dirty="0"/>
          </a:p>
        </p:txBody>
      </p:sp>
      <p:sp>
        <p:nvSpPr>
          <p:cNvPr id="3" name="サブタイトル 2"/>
          <p:cNvSpPr>
            <a:spLocks noGrp="1"/>
          </p:cNvSpPr>
          <p:nvPr>
            <p:ph type="subTitle" idx="1"/>
          </p:nvPr>
        </p:nvSpPr>
        <p:spPr/>
        <p:txBody>
          <a:bodyPr/>
          <a:lstStyle/>
          <a:p>
            <a:r>
              <a:rPr kumimoji="1" lang="en-US" altLang="ja-JP" dirty="0" smtClean="0"/>
              <a:t>NAIST </a:t>
            </a:r>
            <a:r>
              <a:rPr kumimoji="1" lang="en-US" altLang="ja-JP" dirty="0" err="1" smtClean="0"/>
              <a:t>Ryosuke</a:t>
            </a:r>
            <a:r>
              <a:rPr kumimoji="1" lang="en-US" altLang="ja-JP" dirty="0" smtClean="0"/>
              <a:t> </a:t>
            </a:r>
            <a:r>
              <a:rPr kumimoji="1" lang="en-US" altLang="ja-JP" dirty="0" err="1" smtClean="0"/>
              <a:t>Kurachi</a:t>
            </a:r>
            <a:endParaRPr kumimoji="1" lang="ja-JP" altLang="en-US" dirty="0"/>
          </a:p>
        </p:txBody>
      </p:sp>
    </p:spTree>
    <p:extLst>
      <p:ext uri="{BB962C8B-B14F-4D97-AF65-F5344CB8AC3E}">
        <p14:creationId xmlns:p14="http://schemas.microsoft.com/office/powerpoint/2010/main" val="3015284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4491" y="2500207"/>
            <a:ext cx="7455878" cy="2308324"/>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 @Test</a:t>
            </a:r>
          </a:p>
          <a:p>
            <a:r>
              <a:rPr lang="en-US" altLang="ja-JP" b="1" dirty="0">
                <a:latin typeface="Consolas" panose="020B0609020204030204" pitchFamily="49" charset="0"/>
              </a:rPr>
              <a:t> </a:t>
            </a:r>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err="1">
                <a:latin typeface="Consolas" panose="020B0609020204030204" pitchFamily="49" charset="0"/>
              </a:rPr>
              <a:t>testCloneNonBareRepoFromLocalTestServer</a:t>
            </a:r>
            <a:r>
              <a:rPr lang="en-US" altLang="ja-JP" b="1" dirty="0">
                <a:latin typeface="Consolas" panose="020B0609020204030204" pitchFamily="49" charset="0"/>
              </a:rPr>
              <a:t> () {</a:t>
            </a:r>
          </a:p>
          <a:p>
            <a:r>
              <a:rPr lang="en-US" altLang="ja-JP" b="1" dirty="0">
                <a:latin typeface="Consolas" panose="020B0609020204030204" pitchFamily="49" charset="0"/>
              </a:rPr>
              <a:t>	</a:t>
            </a:r>
            <a:r>
              <a:rPr lang="en-US" altLang="ja-JP" b="1" dirty="0" smtClean="0">
                <a:latin typeface="Consolas" panose="020B0609020204030204" pitchFamily="49" charset="0"/>
              </a:rPr>
              <a:t>.....</a:t>
            </a:r>
          </a:p>
          <a:p>
            <a:endParaRPr lang="en-US" altLang="ja-JP" b="1" dirty="0">
              <a:latin typeface="Consolas" panose="020B0609020204030204" pitchFamily="49" charset="0"/>
            </a:endParaRP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exists());</a:t>
            </a:r>
          </a:p>
          <a:p>
            <a:r>
              <a:rPr lang="en-US" altLang="ja-JP" b="1" dirty="0">
                <a:latin typeface="Consolas" panose="020B0609020204030204" pitchFamily="49" charset="0"/>
              </a:rPr>
              <a:t>    </a:t>
            </a:r>
            <a:r>
              <a:rPr lang="en-US" altLang="ja-JP" b="1" dirty="0" err="1">
                <a:latin typeface="Consolas" panose="020B0609020204030204" pitchFamily="49" charset="0"/>
              </a:rPr>
              <a:t>assertThat</a:t>
            </a:r>
            <a:r>
              <a:rPr lang="en-US" altLang="ja-JP" b="1" dirty="0">
                <a:latin typeface="Consolas" panose="020B0609020204030204" pitchFamily="49" charset="0"/>
              </a:rPr>
              <a:t>(</a:t>
            </a:r>
            <a:r>
              <a:rPr lang="en-US" altLang="ja-JP" b="1" dirty="0" err="1">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ja-JP" altLang="en-US" dirty="0"/>
          </a:p>
        </p:txBody>
      </p:sp>
      <p:sp>
        <p:nvSpPr>
          <p:cNvPr id="6" name="正方形/長方形 5"/>
          <p:cNvSpPr/>
          <p:nvPr/>
        </p:nvSpPr>
        <p:spPr>
          <a:xfrm>
            <a:off x="1660769" y="3578783"/>
            <a:ext cx="4825999" cy="101321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1164491" y="7017899"/>
            <a:ext cx="7455878" cy="2862322"/>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realCase</a:t>
            </a:r>
            <a:r>
              <a:rPr lang="en-US" altLang="ja-JP" b="1" dirty="0">
                <a:latin typeface="Consolas" panose="020B0609020204030204" pitchFamily="49" charset="0"/>
              </a:rPr>
              <a:t>() {</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try {</a:t>
            </a:r>
          </a:p>
          <a:p>
            <a:r>
              <a:rPr lang="en-US" altLang="ja-JP" b="1" dirty="0">
                <a:latin typeface="Consolas" panose="020B0609020204030204" pitchFamily="49" charset="0"/>
              </a:rPr>
              <a:t>        </a:t>
            </a:r>
            <a:r>
              <a:rPr lang="en-US" altLang="ja-JP" b="1" dirty="0" err="1">
                <a:latin typeface="Consolas" panose="020B0609020204030204" pitchFamily="49" charset="0"/>
              </a:rPr>
              <a:t>a.compute</a:t>
            </a:r>
            <a:r>
              <a:rPr lang="en-US" altLang="ja-JP" b="1" dirty="0">
                <a:latin typeface="Consolas" panose="020B0609020204030204" pitchFamily="49" charset="0"/>
              </a:rPr>
              <a:t>();</a:t>
            </a:r>
          </a:p>
          <a:p>
            <a:r>
              <a:rPr lang="en-US" altLang="ja-JP" b="1" dirty="0">
                <a:latin typeface="Consolas" panose="020B0609020204030204" pitchFamily="49" charset="0"/>
              </a:rPr>
              <a:t>    } catch (</a:t>
            </a:r>
            <a:r>
              <a:rPr lang="en-US" altLang="ja-JP" b="1" dirty="0" err="1">
                <a:solidFill>
                  <a:srgbClr val="FF0000"/>
                </a:solidFill>
                <a:latin typeface="Consolas" panose="020B0609020204030204" pitchFamily="49" charset="0"/>
              </a:rPr>
              <a:t>CalculationException</a:t>
            </a:r>
            <a:r>
              <a:rPr lang="en-US" altLang="ja-JP" b="1" dirty="0">
                <a:solidFill>
                  <a:srgbClr val="FF0000"/>
                </a:solidFill>
                <a:latin typeface="Consolas" panose="020B0609020204030204" pitchFamily="49" charset="0"/>
              </a:rPr>
              <a:t> e</a:t>
            </a:r>
            <a:r>
              <a:rPr lang="en-US" altLang="ja-JP" b="1" dirty="0">
                <a:latin typeface="Consolas" panose="020B0609020204030204" pitchFamily="49" charset="0"/>
              </a:rPr>
              <a:t>) </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Assert.fail</a:t>
            </a:r>
            <a:r>
              <a:rPr lang="en-US" altLang="ja-JP" b="1" dirty="0" smtClean="0">
                <a:latin typeface="Consolas" panose="020B0609020204030204" pitchFamily="49" charset="0"/>
              </a:rPr>
              <a:t>(</a:t>
            </a:r>
            <a:r>
              <a:rPr lang="en-US" altLang="ja-JP" b="1" dirty="0" err="1" smtClean="0">
                <a:latin typeface="Consolas" panose="020B0609020204030204" pitchFamily="49" charset="0"/>
              </a:rPr>
              <a:t>e.getMessage</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10" name="正方形/長方形 9"/>
          <p:cNvSpPr/>
          <p:nvPr/>
        </p:nvSpPr>
        <p:spPr>
          <a:xfrm>
            <a:off x="1660769" y="7865012"/>
            <a:ext cx="4427415" cy="143469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p:cNvSpPr/>
          <p:nvPr/>
        </p:nvSpPr>
        <p:spPr>
          <a:xfrm>
            <a:off x="1205767" y="12327972"/>
            <a:ext cx="7381632" cy="1200329"/>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a:t>
            </a:r>
            <a:r>
              <a:rPr lang="en-US" altLang="ja-JP" b="1" dirty="0" smtClean="0">
                <a:latin typeface="Consolas" panose="020B0609020204030204" pitchFamily="49" charset="0"/>
              </a:rPr>
              <a:t>Test</a:t>
            </a:r>
          </a:p>
          <a:p>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smtClean="0">
                <a:latin typeface="Consolas" panose="020B0609020204030204" pitchFamily="49" charset="0"/>
              </a:rPr>
              <a:t>test()</a:t>
            </a:r>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r>
              <a:rPr lang="en-US" altLang="ja-JP" b="1" dirty="0">
                <a:latin typeface="Consolas" panose="020B0609020204030204" pitchFamily="49" charset="0"/>
              </a:rPr>
              <a:t>	</a:t>
            </a:r>
            <a:endParaRPr lang="en-US" altLang="ja-JP" b="1" dirty="0" smtClean="0">
              <a:latin typeface="Consolas" panose="020B0609020204030204" pitchFamily="49" charset="0"/>
            </a:endParaRPr>
          </a:p>
          <a:p>
            <a:r>
              <a:rPr lang="en-US" altLang="ja-JP" b="1" dirty="0" smtClean="0">
                <a:latin typeface="Consolas" panose="020B0609020204030204" pitchFamily="49" charset="0"/>
              </a:rPr>
              <a:t>}</a:t>
            </a:r>
            <a:endParaRPr lang="en-US" altLang="ja-JP" b="1" dirty="0">
              <a:latin typeface="Consolas" panose="020B0609020204030204" pitchFamily="49" charset="0"/>
            </a:endParaRPr>
          </a:p>
        </p:txBody>
      </p:sp>
      <p:sp>
        <p:nvSpPr>
          <p:cNvPr id="15" name="正方形/長方形 14"/>
          <p:cNvSpPr/>
          <p:nvPr/>
        </p:nvSpPr>
        <p:spPr>
          <a:xfrm>
            <a:off x="2705694" y="12623336"/>
            <a:ext cx="899397" cy="32930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005239"/>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assert</a:t>
            </a:r>
            <a:r>
              <a:rPr lang="ja-JP" altLang="en-US" sz="3200" dirty="0">
                <a:solidFill>
                  <a:schemeClr val="tx1"/>
                </a:solidFill>
                <a:latin typeface="メイリオ" panose="020B0604030504040204" pitchFamily="50" charset="-128"/>
                <a:ea typeface="メイリオ" panose="020B0604030504040204" pitchFamily="50" charset="-128"/>
              </a:rPr>
              <a:t>文の</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つが失敗した場合、失敗の原因を特定するが困難で</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5766" y="10036077"/>
            <a:ext cx="10048387"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例外</a:t>
            </a:r>
            <a:r>
              <a:rPr lang="ja-JP" altLang="en-US" sz="3200" dirty="0">
                <a:solidFill>
                  <a:schemeClr val="tx1"/>
                </a:solidFill>
                <a:latin typeface="メイリオ" panose="020B0604030504040204" pitchFamily="50" charset="-128"/>
                <a:ea typeface="メイリオ" panose="020B0604030504040204" pitchFamily="50" charset="-128"/>
              </a:rPr>
              <a:t>処理</a:t>
            </a:r>
            <a:r>
              <a:rPr lang="ja-JP" altLang="en-US" sz="3200" dirty="0" smtClean="0">
                <a:solidFill>
                  <a:schemeClr val="tx1"/>
                </a:solidFill>
                <a:latin typeface="メイリオ" panose="020B0604030504040204" pitchFamily="50" charset="-128"/>
                <a:ea typeface="メイリオ" panose="020B0604030504040204" pitchFamily="50" charset="-128"/>
              </a:rPr>
              <a:t>は，対象コードに記述すべきでテストコード内で正しく例外処理が行われるかを確認する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3" name="角丸四角形 22"/>
          <p:cNvSpPr/>
          <p:nvPr/>
        </p:nvSpPr>
        <p:spPr>
          <a:xfrm>
            <a:off x="1205767" y="13720446"/>
            <a:ext cx="10161711"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可読性の向上ために適切な名前に変更する必要が</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9" name="角丸四角形吹き出し 28"/>
          <p:cNvSpPr/>
          <p:nvPr/>
        </p:nvSpPr>
        <p:spPr>
          <a:xfrm>
            <a:off x="6679921" y="3429894"/>
            <a:ext cx="5254171" cy="798286"/>
          </a:xfrm>
          <a:prstGeom prst="wedgeRoundRectCallout">
            <a:avLst>
              <a:gd name="adj1" fmla="val -56468"/>
              <a:gd name="adj2" fmla="val 170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a:t>
            </a:r>
            <a:r>
              <a:rPr lang="en-US" altLang="ja-JP" sz="3200" dirty="0">
                <a:latin typeface="メイリオ" panose="020B0604030504040204" pitchFamily="50" charset="-128"/>
                <a:ea typeface="メイリオ" panose="020B0604030504040204" pitchFamily="50" charset="-128"/>
              </a:rPr>
              <a:t>assert</a:t>
            </a:r>
            <a:r>
              <a:rPr lang="ja-JP" altLang="en-US" sz="3200" dirty="0">
                <a:latin typeface="メイリオ" panose="020B0604030504040204" pitchFamily="50" charset="-128"/>
                <a:ea typeface="メイリオ" panose="020B0604030504040204" pitchFamily="50" charset="-128"/>
              </a:rPr>
              <a:t>文が存在</a:t>
            </a:r>
            <a:r>
              <a:rPr lang="ja-JP" altLang="en-US" sz="3200" dirty="0" smtClean="0">
                <a:latin typeface="メイリオ" panose="020B0604030504040204" pitchFamily="50" charset="-128"/>
                <a:ea typeface="メイリオ" panose="020B0604030504040204" pitchFamily="50" charset="-128"/>
              </a:rPr>
              <a:t>する</a:t>
            </a:r>
            <a:endParaRPr lang="ja-JP" altLang="en-US" sz="3200" dirty="0">
              <a:latin typeface="メイリオ" panose="020B0604030504040204" pitchFamily="50" charset="-128"/>
              <a:ea typeface="メイリオ" panose="020B0604030504040204" pitchFamily="50" charset="-128"/>
            </a:endParaRPr>
          </a:p>
        </p:txBody>
      </p:sp>
      <p:sp>
        <p:nvSpPr>
          <p:cNvPr id="30" name="角丸四角形吹き出し 29"/>
          <p:cNvSpPr/>
          <p:nvPr/>
        </p:nvSpPr>
        <p:spPr>
          <a:xfrm>
            <a:off x="6002112" y="12133429"/>
            <a:ext cx="4085214" cy="1203920"/>
          </a:xfrm>
          <a:prstGeom prst="wedgeRoundRectCallout">
            <a:avLst>
              <a:gd name="adj1" fmla="val -103010"/>
              <a:gd name="adj2" fmla="val 740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テストメソッド名が初期状態の</a:t>
            </a:r>
            <a:r>
              <a:rPr lang="ja-JP" altLang="en-US" sz="3200" dirty="0" smtClean="0">
                <a:latin typeface="メイリオ" panose="020B0604030504040204" pitchFamily="50" charset="-128"/>
                <a:ea typeface="メイリオ" panose="020B0604030504040204" pitchFamily="50" charset="-128"/>
              </a:rPr>
              <a:t>まま</a:t>
            </a:r>
            <a:endParaRPr lang="ja-JP" altLang="en-US" sz="3200" dirty="0">
              <a:latin typeface="メイリオ" panose="020B0604030504040204" pitchFamily="50" charset="-128"/>
              <a:ea typeface="メイリオ" panose="020B0604030504040204" pitchFamily="50" charset="-128"/>
            </a:endParaRPr>
          </a:p>
        </p:txBody>
      </p:sp>
      <p:sp>
        <p:nvSpPr>
          <p:cNvPr id="33" name="角丸四角形吹き出し 32"/>
          <p:cNvSpPr/>
          <p:nvPr/>
        </p:nvSpPr>
        <p:spPr>
          <a:xfrm>
            <a:off x="6584462" y="7392599"/>
            <a:ext cx="4828655" cy="1120845"/>
          </a:xfrm>
          <a:prstGeom prst="wedgeRoundRectCallout">
            <a:avLst>
              <a:gd name="adj1" fmla="val -66688"/>
              <a:gd name="adj2" fmla="val 4165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テストメソッド内に例外処理の記述が存在する</a:t>
            </a:r>
          </a:p>
        </p:txBody>
      </p:sp>
    </p:spTree>
    <p:extLst>
      <p:ext uri="{BB962C8B-B14F-4D97-AF65-F5344CB8AC3E}">
        <p14:creationId xmlns:p14="http://schemas.microsoft.com/office/powerpoint/2010/main" val="143426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205767" y="2388660"/>
            <a:ext cx="7967996" cy="2862322"/>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testSpinner</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resultObject</a:t>
            </a:r>
            <a:r>
              <a:rPr lang="en-US" altLang="ja-JP" b="1" dirty="0">
                <a:latin typeface="Consolas" panose="020B0609020204030204" pitchFamily="49" charset="0"/>
              </a:rPr>
              <a:t> </a:t>
            </a:r>
            <a:r>
              <a:rPr lang="en-US" altLang="ja-JP" b="1" dirty="0" err="1">
                <a:latin typeface="Consolas" panose="020B0609020204030204" pitchFamily="49" charset="0"/>
              </a:rPr>
              <a:t>instanceof</a:t>
            </a:r>
            <a:r>
              <a:rPr lang="en-US" altLang="ja-JP" b="1" dirty="0">
                <a:latin typeface="Consolas" panose="020B0609020204030204" pitchFamily="49" charset="0"/>
              </a:rPr>
              <a:t> </a:t>
            </a:r>
            <a:r>
              <a:rPr lang="en-US" altLang="ja-JP" b="1" dirty="0" err="1">
                <a:latin typeface="Consolas" panose="020B0609020204030204" pitchFamily="49" charset="0"/>
              </a:rPr>
              <a:t>EventsModel</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result.testSpinner.runTest</a:t>
            </a:r>
            <a:r>
              <a:rPr lang="en-US" altLang="ja-JP" b="1" dirty="0">
                <a:latin typeface="Consolas" panose="020B0609020204030204" pitchFamily="49" charset="0"/>
              </a:rPr>
              <a:t>) {</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else{</a:t>
            </a:r>
          </a:p>
          <a:p>
            <a:r>
              <a:rPr lang="en-US" altLang="ja-JP" b="1" dirty="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a:t>
            </a:r>
            <a:r>
              <a:rPr lang="en-US" altLang="ja-JP" b="1" dirty="0" err="1" smtClean="0">
                <a:latin typeface="Consolas" panose="020B0609020204030204" pitchFamily="49" charset="0"/>
              </a:rPr>
              <a:t>getCount</a:t>
            </a:r>
            <a:r>
              <a:rPr lang="en-US" altLang="ja-JP" b="1" dirty="0" smtClean="0">
                <a:latin typeface="Consolas" panose="020B0609020204030204" pitchFamily="49" charset="0"/>
              </a:rPr>
              <a:t>(),size</a:t>
            </a:r>
            <a:r>
              <a:rPr lang="en-US" altLang="ja-JP" b="1" dirty="0">
                <a:latin typeface="Consolas" panose="020B0609020204030204" pitchFamily="49" charset="0"/>
              </a:rPr>
              <a:t>());</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6" name="正方形/長方形 5"/>
          <p:cNvSpPr/>
          <p:nvPr/>
        </p:nvSpPr>
        <p:spPr>
          <a:xfrm>
            <a:off x="2023186" y="2981964"/>
            <a:ext cx="5444414" cy="19012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383870"/>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テストの成功・失敗は制御</a:t>
            </a:r>
            <a:r>
              <a:rPr lang="ja-JP" altLang="en-US" sz="3200" dirty="0" smtClean="0">
                <a:solidFill>
                  <a:schemeClr val="tx1"/>
                </a:solidFill>
                <a:latin typeface="メイリオ" panose="020B0604030504040204" pitchFamily="50" charset="-128"/>
                <a:ea typeface="メイリオ" panose="020B0604030504040204" pitchFamily="50" charset="-128"/>
              </a:rPr>
              <a:t>フローに</a:t>
            </a:r>
            <a:r>
              <a:rPr lang="ja-JP" altLang="en-US" sz="3200" dirty="0">
                <a:solidFill>
                  <a:schemeClr val="tx1"/>
                </a:solidFill>
                <a:latin typeface="メイリオ" panose="020B0604030504040204" pitchFamily="50" charset="-128"/>
                <a:ea typeface="メイリオ" panose="020B0604030504040204" pitchFamily="50" charset="-128"/>
              </a:rPr>
              <a:t>基づくため予測</a:t>
            </a:r>
            <a:r>
              <a:rPr lang="ja-JP" altLang="en-US" sz="3200" dirty="0" smtClean="0">
                <a:solidFill>
                  <a:schemeClr val="tx1"/>
                </a:solidFill>
                <a:latin typeface="メイリオ" panose="020B0604030504040204" pitchFamily="50" charset="-128"/>
                <a:ea typeface="メイリオ" panose="020B0604030504040204" pitchFamily="50" charset="-128"/>
              </a:rPr>
              <a:t>できない</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7046" y="9280536"/>
            <a:ext cx="10122512" cy="12779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外部</a:t>
            </a:r>
            <a:r>
              <a:rPr lang="ja-JP" altLang="en-US" sz="3200" dirty="0">
                <a:solidFill>
                  <a:schemeClr val="tx1"/>
                </a:solidFill>
                <a:latin typeface="メイリオ" panose="020B0604030504040204" pitchFamily="50" charset="-128"/>
                <a:ea typeface="メイリオ" panose="020B0604030504040204" pitchFamily="50" charset="-128"/>
              </a:rPr>
              <a:t>リソースを使用すると見えない依存関係が</a:t>
            </a:r>
            <a:r>
              <a:rPr lang="ja-JP" altLang="en-US" sz="3200" dirty="0" smtClean="0">
                <a:solidFill>
                  <a:schemeClr val="tx1"/>
                </a:solidFill>
                <a:latin typeface="メイリオ" panose="020B0604030504040204" pitchFamily="50" charset="-128"/>
                <a:ea typeface="メイリオ" panose="020B0604030504040204" pitchFamily="50" charset="-128"/>
              </a:rPr>
              <a:t>生じる外部</a:t>
            </a:r>
            <a:r>
              <a:rPr lang="ja-JP" altLang="en-US" sz="3200" dirty="0">
                <a:solidFill>
                  <a:schemeClr val="tx1"/>
                </a:solidFill>
                <a:latin typeface="メイリオ" panose="020B0604030504040204" pitchFamily="50" charset="-128"/>
                <a:ea typeface="メイリオ" panose="020B0604030504040204" pitchFamily="50" charset="-128"/>
              </a:rPr>
              <a:t>ファイルを</a:t>
            </a:r>
            <a:r>
              <a:rPr lang="ja-JP" altLang="en-US" sz="3200" dirty="0" smtClean="0">
                <a:solidFill>
                  <a:schemeClr val="tx1"/>
                </a:solidFill>
                <a:latin typeface="メイリオ" panose="020B0604030504040204" pitchFamily="50" charset="-128"/>
                <a:ea typeface="メイリオ" panose="020B0604030504040204" pitchFamily="50" charset="-128"/>
              </a:rPr>
              <a:t>削除されるテスト</a:t>
            </a:r>
            <a:r>
              <a:rPr lang="ja-JP" altLang="en-US" sz="3200" dirty="0">
                <a:solidFill>
                  <a:schemeClr val="tx1"/>
                </a:solidFill>
                <a:latin typeface="メイリオ" panose="020B0604030504040204" pitchFamily="50" charset="-128"/>
                <a:ea typeface="メイリオ" panose="020B0604030504040204" pitchFamily="50" charset="-128"/>
              </a:rPr>
              <a:t>が失敗して</a:t>
            </a:r>
            <a:r>
              <a:rPr lang="ja-JP" altLang="en-US" sz="3200" dirty="0" smtClean="0">
                <a:solidFill>
                  <a:schemeClr val="tx1"/>
                </a:solidFill>
                <a:latin typeface="メイリオ" panose="020B0604030504040204" pitchFamily="50" charset="-128"/>
                <a:ea typeface="メイリオ" panose="020B0604030504040204" pitchFamily="50" charset="-128"/>
              </a:rPr>
              <a:t>しまう</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 name="正方形/長方形 1"/>
          <p:cNvSpPr/>
          <p:nvPr/>
        </p:nvSpPr>
        <p:spPr>
          <a:xfrm>
            <a:off x="1207046" y="7619898"/>
            <a:ext cx="8477563" cy="1477328"/>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public void </a:t>
            </a:r>
            <a:r>
              <a:rPr lang="en-US" altLang="ja-JP" b="1" dirty="0" err="1">
                <a:latin typeface="Consolas" panose="020B0609020204030204" pitchFamily="49" charset="0"/>
              </a:rPr>
              <a:t>testPersistence</a:t>
            </a:r>
            <a:r>
              <a:rPr lang="en-US" altLang="ja-JP" b="1" dirty="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en-US" altLang="ja-JP" b="1" dirty="0">
                <a:latin typeface="Consolas" panose="020B0609020204030204" pitchFamily="49" charset="0"/>
              </a:rPr>
              <a:t>    File </a:t>
            </a:r>
            <a:r>
              <a:rPr lang="en-US" altLang="ja-JP" b="1" dirty="0" err="1">
                <a:latin typeface="Consolas" panose="020B0609020204030204" pitchFamily="49" charset="0"/>
              </a:rPr>
              <a:t>tempFile</a:t>
            </a:r>
            <a:r>
              <a:rPr lang="en-US" altLang="ja-JP" b="1" dirty="0">
                <a:latin typeface="Consolas" panose="020B0609020204030204" pitchFamily="49" charset="0"/>
              </a:rPr>
              <a:t> = </a:t>
            </a:r>
            <a:r>
              <a:rPr lang="en-US" altLang="ja-JP" b="1" dirty="0" err="1">
                <a:latin typeface="Consolas" panose="020B0609020204030204" pitchFamily="49" charset="0"/>
              </a:rPr>
              <a:t>File.createTempFile</a:t>
            </a:r>
            <a:r>
              <a:rPr lang="en-US" altLang="ja-JP" b="1" dirty="0">
                <a:latin typeface="Consolas" panose="020B0609020204030204" pitchFamily="49" charset="0"/>
              </a:rPr>
              <a:t>("</a:t>
            </a:r>
            <a:r>
              <a:rPr lang="en-US" altLang="ja-JP" b="1" dirty="0" err="1">
                <a:latin typeface="Consolas" panose="020B0609020204030204" pitchFamily="49" charset="0"/>
              </a:rPr>
              <a:t>systemstate</a:t>
            </a:r>
            <a:r>
              <a:rPr lang="en-US" altLang="ja-JP" b="1" dirty="0">
                <a:latin typeface="Consolas" panose="020B0609020204030204" pitchFamily="49" charset="0"/>
              </a:rPr>
              <a:t>-", ".txt");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27" name="正方形/長方形 26"/>
          <p:cNvSpPr/>
          <p:nvPr/>
        </p:nvSpPr>
        <p:spPr>
          <a:xfrm>
            <a:off x="1205767" y="12098647"/>
            <a:ext cx="7608276" cy="2031325"/>
          </a:xfrm>
          <a:prstGeom prst="rect">
            <a:avLst/>
          </a:prstGeom>
          <a:solidFill>
            <a:schemeClr val="accent2">
              <a:lumMod val="20000"/>
              <a:lumOff val="80000"/>
            </a:schemeClr>
          </a:solidFill>
        </p:spPr>
        <p:txBody>
          <a:bodyPr wrap="square">
            <a:spAutoFit/>
          </a:bodyPr>
          <a:lstStyle/>
          <a:p>
            <a:r>
              <a:rPr lang="en-US" altLang="ja-JP" dirty="0">
                <a:latin typeface="Consolas" panose="020B0609020204030204" pitchFamily="49" charset="0"/>
              </a:rPr>
              <a:t>@Test</a:t>
            </a:r>
          </a:p>
          <a:p>
            <a:r>
              <a:rPr lang="en-US" altLang="ja-JP" dirty="0">
                <a:latin typeface="Consolas" panose="020B0609020204030204" pitchFamily="49" charset="0"/>
              </a:rPr>
              <a:t>public void </a:t>
            </a:r>
            <a:r>
              <a:rPr lang="en-US" altLang="ja-JP" dirty="0" err="1">
                <a:latin typeface="Consolas" panose="020B0609020204030204" pitchFamily="49" charset="0"/>
              </a:rPr>
              <a:t>NmeaSentence_GPGSA_ReadValidValues</a:t>
            </a:r>
            <a:r>
              <a:rPr lang="en-US" altLang="ja-JP" dirty="0" smtClean="0">
                <a:latin typeface="Consolas" panose="020B0609020204030204" pitchFamily="49" charset="0"/>
              </a:rPr>
              <a: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dirty="0">
              <a:latin typeface="Consolas" panose="020B0609020204030204" pitchFamily="49" charset="0"/>
            </a:endParaRPr>
          </a:p>
          <a:p>
            <a:r>
              <a:rPr lang="en-US" altLang="ja-JP" dirty="0" smtClean="0">
                <a:latin typeface="Consolas" panose="020B0609020204030204" pitchFamily="49" charset="0"/>
              </a:rPr>
              <a:t>    </a:t>
            </a:r>
            <a:r>
              <a:rPr lang="en-US" altLang="ja-JP" dirty="0" err="1" smtClean="0">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nmeaSentence.getPdop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nmeaSentence.getHdop</a:t>
            </a:r>
            <a:r>
              <a:rPr lang="en-US" altLang="ja-JP" dirty="0">
                <a:latin typeface="Consolas" panose="020B0609020204030204" pitchFamily="49" charset="0"/>
              </a:rPr>
              <a:t>(), is("</a:t>
            </a:r>
            <a:r>
              <a:rPr lang="en-US" altLang="ja-JP" dirty="0" smtClean="0">
                <a:latin typeface="Consolas" panose="020B0609020204030204" pitchFamily="49" charset="0"/>
              </a:rPr>
              <a:t>1"));</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nmeaSentence.getVdop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a:t>
            </a:r>
            <a:endParaRPr lang="ja-JP" altLang="en-US" dirty="0">
              <a:latin typeface="Consolas" panose="020B0609020204030204" pitchFamily="49" charset="0"/>
            </a:endParaRPr>
          </a:p>
        </p:txBody>
      </p:sp>
      <p:sp>
        <p:nvSpPr>
          <p:cNvPr id="30" name="正方形/長方形 29"/>
          <p:cNvSpPr/>
          <p:nvPr/>
        </p:nvSpPr>
        <p:spPr>
          <a:xfrm>
            <a:off x="4228190" y="12991177"/>
            <a:ext cx="2850838" cy="85747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1" name="角丸四角形 30"/>
          <p:cNvSpPr/>
          <p:nvPr/>
        </p:nvSpPr>
        <p:spPr>
          <a:xfrm>
            <a:off x="1205767" y="14307034"/>
            <a:ext cx="10489153"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err="1">
                <a:solidFill>
                  <a:schemeClr val="tx1"/>
                </a:solidFill>
                <a:latin typeface="メイリオ" panose="020B0604030504040204" pitchFamily="50" charset="-128"/>
                <a:ea typeface="メイリオ" panose="020B0604030504040204" pitchFamily="50" charset="-128"/>
              </a:rPr>
              <a:t>つの</a:t>
            </a:r>
            <a:r>
              <a:rPr lang="ja-JP" altLang="en-US" sz="3200" dirty="0">
                <a:solidFill>
                  <a:schemeClr val="tx1"/>
                </a:solidFill>
                <a:latin typeface="メイリオ" panose="020B0604030504040204" pitchFamily="50" charset="-128"/>
                <a:ea typeface="メイリオ" panose="020B0604030504040204" pitchFamily="50" charset="-128"/>
              </a:rPr>
              <a:t>テストメソッドで複数のメソッド</a:t>
            </a:r>
            <a:r>
              <a:rPr lang="ja-JP" altLang="en-US" sz="3200" dirty="0" smtClean="0">
                <a:solidFill>
                  <a:schemeClr val="tx1"/>
                </a:solidFill>
                <a:latin typeface="メイリオ" panose="020B0604030504040204" pitchFamily="50" charset="-128"/>
                <a:ea typeface="メイリオ" panose="020B0604030504040204" pitchFamily="50" charset="-128"/>
              </a:rPr>
              <a:t>を</a:t>
            </a:r>
            <a:r>
              <a:rPr lang="ja-JP" altLang="en-US" sz="3200" dirty="0">
                <a:solidFill>
                  <a:schemeClr val="tx1"/>
                </a:solidFill>
                <a:latin typeface="メイリオ" panose="020B0604030504040204" pitchFamily="50" charset="-128"/>
                <a:ea typeface="メイリオ" panose="020B0604030504040204" pitchFamily="50" charset="-128"/>
              </a:rPr>
              <a:t>呼び出</a:t>
            </a:r>
            <a:r>
              <a:rPr lang="ja-JP" altLang="en-US" sz="3200" dirty="0" smtClean="0">
                <a:solidFill>
                  <a:schemeClr val="tx1"/>
                </a:solidFill>
                <a:latin typeface="メイリオ" panose="020B0604030504040204" pitchFamily="50" charset="-128"/>
                <a:ea typeface="メイリオ" panose="020B0604030504040204" pitchFamily="50" charset="-128"/>
              </a:rPr>
              <a:t>すと，正確</a:t>
            </a:r>
            <a:r>
              <a:rPr lang="ja-JP" altLang="en-US" sz="3200" dirty="0">
                <a:solidFill>
                  <a:schemeClr val="tx1"/>
                </a:solidFill>
                <a:latin typeface="メイリオ" panose="020B0604030504040204" pitchFamily="50" charset="-128"/>
                <a:ea typeface="メイリオ" panose="020B0604030504040204" pitchFamily="50" charset="-128"/>
              </a:rPr>
              <a:t>に何をテストしているかについて混乱が生じる</a:t>
            </a:r>
          </a:p>
        </p:txBody>
      </p:sp>
      <p:sp>
        <p:nvSpPr>
          <p:cNvPr id="32" name="正方形/長方形 31"/>
          <p:cNvSpPr/>
          <p:nvPr/>
        </p:nvSpPr>
        <p:spPr>
          <a:xfrm>
            <a:off x="1687042" y="8188245"/>
            <a:ext cx="7838832" cy="42873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3" name="角丸四角形吹き出し 32"/>
          <p:cNvSpPr/>
          <p:nvPr/>
        </p:nvSpPr>
        <p:spPr>
          <a:xfrm>
            <a:off x="7212724" y="2798654"/>
            <a:ext cx="4757438" cy="798286"/>
          </a:xfrm>
          <a:prstGeom prst="wedgeRoundRectCallout">
            <a:avLst>
              <a:gd name="adj1" fmla="val -58909"/>
              <a:gd name="adj2" fmla="val 861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複数の制御文が存在する</a:t>
            </a:r>
          </a:p>
        </p:txBody>
      </p:sp>
      <p:sp>
        <p:nvSpPr>
          <p:cNvPr id="34" name="角丸四角形吹き出し 33"/>
          <p:cNvSpPr/>
          <p:nvPr/>
        </p:nvSpPr>
        <p:spPr>
          <a:xfrm>
            <a:off x="5795869" y="6894057"/>
            <a:ext cx="6040597" cy="1137807"/>
          </a:xfrm>
          <a:prstGeom prst="wedgeRoundRectCallout">
            <a:avLst>
              <a:gd name="adj1" fmla="val -49019"/>
              <a:gd name="adj2" fmla="val 667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外部にファイルを生成</a:t>
            </a:r>
            <a:r>
              <a:rPr lang="ja-JP" altLang="en-US" sz="3200" dirty="0" smtClean="0">
                <a:latin typeface="メイリオ" panose="020B0604030504040204" pitchFamily="50" charset="-128"/>
                <a:ea typeface="メイリオ" panose="020B0604030504040204" pitchFamily="50" charset="-128"/>
              </a:rPr>
              <a:t>し，</a:t>
            </a:r>
            <a:r>
              <a:rPr lang="ja-JP" altLang="en-US" sz="3200" dirty="0">
                <a:latin typeface="メイリオ" panose="020B0604030504040204" pitchFamily="50" charset="-128"/>
                <a:ea typeface="メイリオ" panose="020B0604030504040204" pitchFamily="50" charset="-128"/>
              </a:rPr>
              <a:t/>
            </a:r>
            <a:br>
              <a:rPr lang="ja-JP" altLang="en-US"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テストプロセスで利用している</a:t>
            </a:r>
          </a:p>
        </p:txBody>
      </p:sp>
      <p:sp>
        <p:nvSpPr>
          <p:cNvPr id="35" name="角丸四角形吹き出し 34"/>
          <p:cNvSpPr/>
          <p:nvPr/>
        </p:nvSpPr>
        <p:spPr>
          <a:xfrm>
            <a:off x="6173421" y="11690796"/>
            <a:ext cx="5663046" cy="1123319"/>
          </a:xfrm>
          <a:prstGeom prst="wedgeRoundRectCallout">
            <a:avLst>
              <a:gd name="adj1" fmla="val -36989"/>
              <a:gd name="adj2" fmla="val 738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テスト対象コードのメソッドが複数回呼び出される</a:t>
            </a:r>
          </a:p>
        </p:txBody>
      </p:sp>
    </p:spTree>
    <p:extLst>
      <p:ext uri="{BB962C8B-B14F-4D97-AF65-F5344CB8AC3E}">
        <p14:creationId xmlns:p14="http://schemas.microsoft.com/office/powerpoint/2010/main" val="3088305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0115" y="854833"/>
            <a:ext cx="10931769" cy="1830823"/>
          </a:xfrm>
        </p:spPr>
        <p:txBody>
          <a:bodyPr/>
          <a:lstStyle/>
          <a:p>
            <a:r>
              <a:rPr kumimoji="1" lang="ja-JP" altLang="en-US" dirty="0" smtClean="0"/>
              <a:t>推薦されるテストコードの見方</a:t>
            </a:r>
            <a:endParaRPr kumimoji="1" lang="ja-JP" altLang="en-US" dirty="0"/>
          </a:p>
        </p:txBody>
      </p:sp>
      <p:sp>
        <p:nvSpPr>
          <p:cNvPr id="5" name="正方形/長方形 4"/>
          <p:cNvSpPr/>
          <p:nvPr/>
        </p:nvSpPr>
        <p:spPr>
          <a:xfrm>
            <a:off x="1799462" y="12348898"/>
            <a:ext cx="8987262" cy="1754326"/>
          </a:xfrm>
          <a:prstGeom prst="rect">
            <a:avLst/>
          </a:prstGeom>
          <a:ln w="38100">
            <a:solidFill>
              <a:schemeClr val="accent3"/>
            </a:solidFill>
          </a:ln>
        </p:spPr>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testCalcCost0Array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6" name="正方形/長方形 5"/>
          <p:cNvSpPr/>
          <p:nvPr/>
        </p:nvSpPr>
        <p:spPr>
          <a:xfrm>
            <a:off x="1799462" y="7399261"/>
            <a:ext cx="898726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testCalcTotalInputArray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inputArray</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496</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496</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p>
        </p:txBody>
      </p:sp>
      <p:sp>
        <p:nvSpPr>
          <p:cNvPr id="7" name="正方形/長方形 6"/>
          <p:cNvSpPr/>
          <p:nvPr/>
        </p:nvSpPr>
        <p:spPr>
          <a:xfrm>
            <a:off x="1799462" y="10012579"/>
            <a:ext cx="8987262" cy="2031325"/>
          </a:xfrm>
          <a:prstGeom prst="rect">
            <a:avLst/>
          </a:prstGeom>
          <a:ln w="38100">
            <a:solidFill>
              <a:schemeClr val="accent3"/>
            </a:solidFill>
          </a:ln>
        </p:spPr>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testInputEmptyArray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emptyArray</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emptyArray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p>
        </p:txBody>
      </p:sp>
      <p:pic>
        <p:nvPicPr>
          <p:cNvPr id="8" name="図 7"/>
          <p:cNvPicPr>
            <a:picLocks noChangeAspect="1"/>
          </p:cNvPicPr>
          <p:nvPr/>
        </p:nvPicPr>
        <p:blipFill rotWithShape="1">
          <a:blip r:embed="rId2"/>
          <a:srcRect l="119" t="19515" r="774" b="63007"/>
          <a:stretch/>
        </p:blipFill>
        <p:spPr>
          <a:xfrm>
            <a:off x="1799462" y="4801791"/>
            <a:ext cx="8987262" cy="1717073"/>
          </a:xfrm>
          <a:prstGeom prst="rect">
            <a:avLst/>
          </a:prstGeom>
        </p:spPr>
      </p:pic>
      <p:sp>
        <p:nvSpPr>
          <p:cNvPr id="9" name="テキスト ボックス 8"/>
          <p:cNvSpPr txBox="1"/>
          <p:nvPr/>
        </p:nvSpPr>
        <p:spPr>
          <a:xfrm>
            <a:off x="3503376" y="6725939"/>
            <a:ext cx="557943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Arial" panose="020B0604020202020204" pitchFamily="34" charset="0"/>
                <a:ea typeface="メイリオ" panose="020B0604030504040204" pitchFamily="50" charset="-128"/>
                <a:cs typeface="Arial" panose="020B0604020202020204" pitchFamily="34" charset="0"/>
              </a:rPr>
              <a:t>推薦されるテストコード</a:t>
            </a:r>
            <a:endParaRPr kumimoji="1" lang="en-US" altLang="ja-JP" sz="3600" b="1" dirty="0" smtClean="0">
              <a:latin typeface="Arial" panose="020B0604020202020204" pitchFamily="34" charset="0"/>
              <a:ea typeface="メイリオ" panose="020B0604030504040204" pitchFamily="50" charset="-128"/>
              <a:cs typeface="Arial" panose="020B0604020202020204" pitchFamily="34" charset="0"/>
            </a:endParaRPr>
          </a:p>
        </p:txBody>
      </p:sp>
      <p:sp>
        <p:nvSpPr>
          <p:cNvPr id="10" name="テキスト ボックス 9"/>
          <p:cNvSpPr txBox="1"/>
          <p:nvPr/>
        </p:nvSpPr>
        <p:spPr>
          <a:xfrm>
            <a:off x="3443624" y="3963473"/>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Arial" panose="020B0604020202020204" pitchFamily="34" charset="0"/>
                <a:ea typeface="メイリオ" panose="020B0604030504040204" pitchFamily="50" charset="-128"/>
                <a:cs typeface="Arial" panose="020B0604020202020204" pitchFamily="34" charset="0"/>
              </a:rPr>
              <a:t>類似</a:t>
            </a:r>
            <a:r>
              <a:rPr lang="ja-JP" altLang="en-US" sz="3600" b="1" dirty="0">
                <a:latin typeface="Arial" panose="020B0604020202020204" pitchFamily="34" charset="0"/>
                <a:ea typeface="メイリオ" panose="020B0604030504040204" pitchFamily="50" charset="-128"/>
                <a:cs typeface="Arial" panose="020B0604020202020204" pitchFamily="34" charset="0"/>
              </a:rPr>
              <a:t>度</a:t>
            </a:r>
            <a:r>
              <a:rPr kumimoji="1" lang="en-US" altLang="ja-JP" sz="3600" b="1" dirty="0" smtClean="0">
                <a:latin typeface="Arial" panose="020B0604020202020204" pitchFamily="34" charset="0"/>
                <a:ea typeface="メイリオ" panose="020B0604030504040204" pitchFamily="50" charset="-128"/>
                <a:cs typeface="Arial" panose="020B0604020202020204" pitchFamily="34" charset="0"/>
              </a:rPr>
              <a:t> : 71.2%</a:t>
            </a:r>
            <a:endParaRPr kumimoji="1" lang="ja-JP" altLang="en-US" sz="3600" b="1" dirty="0">
              <a:latin typeface="Arial" panose="020B0604020202020204" pitchFamily="34" charset="0"/>
              <a:ea typeface="メイリオ" panose="020B0604030504040204" pitchFamily="50" charset="-128"/>
              <a:cs typeface="Arial" panose="020B0604020202020204" pitchFamily="34" charset="0"/>
            </a:endParaRPr>
          </a:p>
        </p:txBody>
      </p:sp>
      <p:sp>
        <p:nvSpPr>
          <p:cNvPr id="11" name="右中かっこ 10"/>
          <p:cNvSpPr/>
          <p:nvPr/>
        </p:nvSpPr>
        <p:spPr>
          <a:xfrm>
            <a:off x="8727769" y="7306529"/>
            <a:ext cx="1027206" cy="6902957"/>
          </a:xfrm>
          <a:prstGeom prst="rightBrace">
            <a:avLst>
              <a:gd name="adj1" fmla="val 40832"/>
              <a:gd name="adj2" fmla="val 50000"/>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角丸四角形吹き出し 20"/>
          <p:cNvSpPr/>
          <p:nvPr/>
        </p:nvSpPr>
        <p:spPr>
          <a:xfrm>
            <a:off x="885796" y="4186328"/>
            <a:ext cx="2345347" cy="762000"/>
          </a:xfrm>
          <a:prstGeom prst="wedgeRoundRectCallout">
            <a:avLst>
              <a:gd name="adj1" fmla="val 37649"/>
              <a:gd name="adj2" fmla="val 701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Arial" panose="020B0604020202020204" pitchFamily="34" charset="0"/>
                <a:ea typeface="メイリオ" panose="020B0604030504040204" pitchFamily="50" charset="-128"/>
                <a:cs typeface="Arial" panose="020B0604020202020204" pitchFamily="34" charset="0"/>
              </a:rPr>
              <a:t>入力</a:t>
            </a:r>
            <a:r>
              <a:rPr lang="ja-JP" altLang="en-US" sz="3200" dirty="0" smtClean="0">
                <a:latin typeface="Arial" panose="020B0604020202020204" pitchFamily="34" charset="0"/>
                <a:ea typeface="メイリオ" panose="020B0604030504040204" pitchFamily="50" charset="-128"/>
                <a:cs typeface="Arial" panose="020B0604020202020204" pitchFamily="34" charset="0"/>
              </a:rPr>
              <a:t>コード</a:t>
            </a:r>
            <a:endParaRPr lang="ja-JP" altLang="en-US" sz="3200" dirty="0">
              <a:latin typeface="Arial" panose="020B0604020202020204" pitchFamily="34" charset="0"/>
              <a:ea typeface="メイリオ" panose="020B0604030504040204" pitchFamily="50" charset="-128"/>
              <a:cs typeface="Arial" panose="020B0604020202020204" pitchFamily="34" charset="0"/>
            </a:endParaRPr>
          </a:p>
        </p:txBody>
      </p:sp>
      <p:sp>
        <p:nvSpPr>
          <p:cNvPr id="22" name="角丸四角形吹き出し 21"/>
          <p:cNvSpPr/>
          <p:nvPr/>
        </p:nvSpPr>
        <p:spPr>
          <a:xfrm>
            <a:off x="9136701" y="4186328"/>
            <a:ext cx="2622304" cy="762000"/>
          </a:xfrm>
          <a:prstGeom prst="wedgeRoundRectCallout">
            <a:avLst>
              <a:gd name="adj1" fmla="val -36480"/>
              <a:gd name="adj2" fmla="val 763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Arial" panose="020B0604020202020204" pitchFamily="34" charset="0"/>
                <a:ea typeface="メイリオ" panose="020B0604030504040204" pitchFamily="50" charset="-128"/>
                <a:cs typeface="Arial" panose="020B0604020202020204" pitchFamily="34" charset="0"/>
              </a:rPr>
              <a:t>類似</a:t>
            </a:r>
            <a:r>
              <a:rPr lang="ja-JP" altLang="en-US" sz="3200" dirty="0" smtClean="0">
                <a:latin typeface="Arial" panose="020B0604020202020204" pitchFamily="34" charset="0"/>
                <a:ea typeface="メイリオ" panose="020B0604030504040204" pitchFamily="50" charset="-128"/>
                <a:cs typeface="Arial" panose="020B0604020202020204" pitchFamily="34" charset="0"/>
              </a:rPr>
              <a:t>コード</a:t>
            </a:r>
            <a:endParaRPr lang="ja-JP" altLang="en-US" sz="32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角丸四角形 23"/>
          <p:cNvSpPr/>
          <p:nvPr/>
        </p:nvSpPr>
        <p:spPr>
          <a:xfrm>
            <a:off x="269629" y="12966784"/>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項目</a:t>
            </a:r>
            <a:r>
              <a:rPr lang="en-US" altLang="ja-JP" sz="2800" dirty="0">
                <a:latin typeface="Arial" panose="020B0604020202020204" pitchFamily="34" charset="0"/>
                <a:ea typeface="メイリオ" panose="020B0604030504040204" pitchFamily="50" charset="-128"/>
                <a:cs typeface="Arial" panose="020B0604020202020204" pitchFamily="34" charset="0"/>
              </a:rPr>
              <a:t>3</a:t>
            </a:r>
          </a:p>
        </p:txBody>
      </p:sp>
      <p:sp>
        <p:nvSpPr>
          <p:cNvPr id="25" name="角丸四角形 24"/>
          <p:cNvSpPr/>
          <p:nvPr/>
        </p:nvSpPr>
        <p:spPr>
          <a:xfrm>
            <a:off x="269629" y="10682345"/>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項目</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2</a:t>
            </a:r>
            <a:endParaRPr lang="en-US" altLang="ja-JP" sz="2800" dirty="0">
              <a:latin typeface="Arial" panose="020B0604020202020204" pitchFamily="34" charset="0"/>
              <a:ea typeface="メイリオ" panose="020B0604030504040204" pitchFamily="50" charset="-128"/>
              <a:cs typeface="Arial" panose="020B0604020202020204" pitchFamily="34" charset="0"/>
            </a:endParaRPr>
          </a:p>
        </p:txBody>
      </p:sp>
      <p:sp>
        <p:nvSpPr>
          <p:cNvPr id="26" name="角丸四角形 25"/>
          <p:cNvSpPr/>
          <p:nvPr/>
        </p:nvSpPr>
        <p:spPr>
          <a:xfrm>
            <a:off x="269629" y="8207527"/>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テスト項目</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endParaRPr lang="en-US" altLang="ja-JP" sz="2800" dirty="0">
              <a:latin typeface="Arial" panose="020B0604020202020204" pitchFamily="34" charset="0"/>
              <a:ea typeface="メイリオ" panose="020B0604030504040204" pitchFamily="50" charset="-128"/>
              <a:cs typeface="Arial" panose="020B0604020202020204" pitchFamily="34" charset="0"/>
            </a:endParaRPr>
          </a:p>
        </p:txBody>
      </p:sp>
      <p:sp>
        <p:nvSpPr>
          <p:cNvPr id="28" name="角丸四角形 27"/>
          <p:cNvSpPr/>
          <p:nvPr/>
        </p:nvSpPr>
        <p:spPr>
          <a:xfrm>
            <a:off x="9549601" y="10216428"/>
            <a:ext cx="2209404" cy="129647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smtClean="0">
                <a:latin typeface="Arial" panose="020B0604020202020204" pitchFamily="34" charset="0"/>
                <a:ea typeface="メイリオ" panose="020B0604030504040204" pitchFamily="50" charset="-128"/>
                <a:cs typeface="Arial" panose="020B0604020202020204" pitchFamily="34" charset="0"/>
              </a:rPr>
              <a:t>テスト</a:t>
            </a:r>
            <a:r>
              <a:rPr lang="ja-JP" altLang="en-US" sz="3200" dirty="0">
                <a:latin typeface="Arial" panose="020B0604020202020204" pitchFamily="34" charset="0"/>
                <a:ea typeface="メイリオ" panose="020B0604030504040204" pitchFamily="50" charset="-128"/>
                <a:cs typeface="Arial" panose="020B0604020202020204" pitchFamily="34" charset="0"/>
              </a:rPr>
              <a:t>コード</a:t>
            </a:r>
            <a:endParaRPr lang="en-US" altLang="ja-JP" sz="3200" dirty="0">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54779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67980" y="4789713"/>
            <a:ext cx="6264241" cy="1034299"/>
          </a:xfrm>
        </p:spPr>
        <p:txBody>
          <a:bodyPr>
            <a:normAutofit/>
          </a:bodyPr>
          <a:lstStyle/>
          <a:p>
            <a:r>
              <a:rPr kumimoji="1" lang="ja-JP" altLang="en-US" sz="6000" dirty="0" smtClean="0"/>
              <a:t>問題</a:t>
            </a:r>
            <a:r>
              <a:rPr kumimoji="1" lang="en-US" altLang="ja-JP" sz="6000" dirty="0" smtClean="0"/>
              <a:t>1</a:t>
            </a:r>
            <a:endParaRPr kumimoji="1" lang="ja-JP" altLang="en-US" sz="6000" dirty="0"/>
          </a:p>
        </p:txBody>
      </p:sp>
      <p:sp>
        <p:nvSpPr>
          <p:cNvPr id="3" name="サブタイトル 2"/>
          <p:cNvSpPr>
            <a:spLocks noGrp="1"/>
          </p:cNvSpPr>
          <p:nvPr>
            <p:ph type="subTitle" idx="1"/>
          </p:nvPr>
        </p:nvSpPr>
        <p:spPr>
          <a:xfrm>
            <a:off x="2596662" y="6260123"/>
            <a:ext cx="7606881" cy="2907322"/>
          </a:xfrm>
        </p:spPr>
        <p:txBody>
          <a:bodyPr>
            <a:normAutofit/>
          </a:bodyPr>
          <a:lstStyle/>
          <a:p>
            <a:pPr algn="l"/>
            <a:r>
              <a:rPr kumimoji="1" lang="ja-JP" altLang="en-US" dirty="0" smtClean="0"/>
              <a:t>コード</a:t>
            </a:r>
            <a:r>
              <a:rPr kumimoji="1" lang="en-US" altLang="ja-JP" dirty="0" smtClean="0"/>
              <a:t>A</a:t>
            </a:r>
            <a:r>
              <a:rPr kumimoji="1" lang="ja-JP" altLang="en-US" dirty="0" smtClean="0"/>
              <a:t>の仕様</a:t>
            </a:r>
            <a:endParaRPr kumimoji="1" lang="en-US" altLang="ja-JP" dirty="0" smtClean="0"/>
          </a:p>
          <a:p>
            <a:pPr marL="457200" indent="-457200" algn="l">
              <a:buClr>
                <a:schemeClr val="tx2"/>
              </a:buClr>
              <a:buFont typeface="Wingdings" panose="05000000000000000000" pitchFamily="2" charset="2"/>
              <a:buChar char="l"/>
            </a:pPr>
            <a:r>
              <a:rPr kumimoji="1" lang="ja-JP" altLang="en-US" sz="2800" dirty="0" smtClean="0"/>
              <a:t>入力配列の</a:t>
            </a:r>
            <a:r>
              <a:rPr kumimoji="1" lang="en-US" altLang="ja-JP" sz="2800" dirty="0" smtClean="0"/>
              <a:t>item[]</a:t>
            </a:r>
            <a:r>
              <a:rPr kumimoji="1" lang="ja-JP" altLang="en-US" sz="2800" dirty="0" smtClean="0"/>
              <a:t>の要素の合計を返す</a:t>
            </a:r>
            <a:endParaRPr kumimoji="1" lang="en-US" altLang="ja-JP" sz="2800" dirty="0" smtClean="0"/>
          </a:p>
          <a:p>
            <a:pPr marL="457200" indent="-457200" algn="l">
              <a:buClr>
                <a:schemeClr val="tx2"/>
              </a:buClr>
              <a:buFont typeface="Wingdings" panose="05000000000000000000" pitchFamily="2" charset="2"/>
              <a:buChar char="l"/>
            </a:pPr>
            <a:r>
              <a:rPr lang="ja-JP" altLang="en-US" sz="2800" dirty="0" smtClean="0"/>
              <a:t>入力配列の要素数が</a:t>
            </a:r>
            <a:r>
              <a:rPr lang="en-US" altLang="ja-JP" sz="2800" dirty="0" smtClean="0"/>
              <a:t>0</a:t>
            </a:r>
            <a:r>
              <a:rPr lang="ja-JP" altLang="en-US" sz="2800" dirty="0" smtClean="0"/>
              <a:t>の時，</a:t>
            </a:r>
            <a:r>
              <a:rPr lang="en-US" altLang="ja-JP" sz="2800" dirty="0" smtClean="0"/>
              <a:t>-1</a:t>
            </a:r>
            <a:r>
              <a:rPr lang="ja-JP" altLang="en-US" sz="2800" dirty="0" smtClean="0"/>
              <a:t>を返す</a:t>
            </a:r>
            <a:endParaRPr kumimoji="1" lang="en-US" altLang="ja-JP" sz="2800" dirty="0" smtClean="0"/>
          </a:p>
          <a:p>
            <a:pPr algn="l"/>
            <a:r>
              <a:rPr lang="ja-JP" altLang="en-US" sz="2800" dirty="0" smtClean="0"/>
              <a:t>　引数 </a:t>
            </a:r>
            <a:r>
              <a:rPr lang="en-US" altLang="ja-JP" sz="2800" dirty="0"/>
              <a:t>: </a:t>
            </a:r>
            <a:r>
              <a:rPr lang="ja-JP" altLang="en-US" sz="2800" dirty="0"/>
              <a:t>整数型の配列 </a:t>
            </a:r>
            <a:r>
              <a:rPr lang="en-US" altLang="ja-JP" sz="2800" dirty="0"/>
              <a:t>item</a:t>
            </a:r>
            <a:r>
              <a:rPr lang="en-US" altLang="ja-JP" sz="2800" dirty="0" smtClean="0"/>
              <a:t>[]</a:t>
            </a:r>
          </a:p>
          <a:p>
            <a:pPr algn="l"/>
            <a:r>
              <a:rPr lang="ja-JP" altLang="en-US" sz="2800" dirty="0" smtClean="0"/>
              <a:t>　返り値 </a:t>
            </a:r>
            <a:r>
              <a:rPr lang="en-US" altLang="ja-JP" sz="2800" dirty="0" smtClean="0"/>
              <a:t>: </a:t>
            </a:r>
            <a:r>
              <a:rPr lang="ja-JP" altLang="en-US" sz="2800" dirty="0" smtClean="0"/>
              <a:t>配列要素の合計値 </a:t>
            </a:r>
            <a:r>
              <a:rPr lang="en-US" altLang="ja-JP" sz="2800" dirty="0" err="1" smtClean="0"/>
              <a:t>totalprice</a:t>
            </a:r>
            <a:endParaRPr lang="en-US" altLang="ja-JP" sz="2800" dirty="0"/>
          </a:p>
          <a:p>
            <a:endParaRPr kumimoji="1" lang="ja-JP" altLang="en-US" dirty="0"/>
          </a:p>
        </p:txBody>
      </p:sp>
      <p:sp>
        <p:nvSpPr>
          <p:cNvPr id="6" name="正方形/長方形 5"/>
          <p:cNvSpPr/>
          <p:nvPr/>
        </p:nvSpPr>
        <p:spPr>
          <a:xfrm>
            <a:off x="2739571" y="9404868"/>
            <a:ext cx="7321061"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FF"/>
                </a:solidFill>
                <a:latin typeface="Consolas" panose="020B0609020204030204" pitchFamily="49" charset="0"/>
              </a:rPr>
              <a:t>public</a:t>
            </a:r>
            <a:r>
              <a:rPr lang="en-US" altLang="ja-JP" sz="2400" dirty="0" smtClean="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a:t>
            </a:r>
            <a:r>
              <a:rPr lang="en-US" altLang="ja-JP" sz="2400" dirty="0">
                <a:solidFill>
                  <a:srgbClr val="000000"/>
                </a:solidFill>
                <a:latin typeface="Consolas" panose="020B0609020204030204" pitchFamily="49" charset="0"/>
              </a:rPr>
              <a:t>[]){</a:t>
            </a:r>
          </a:p>
          <a:p>
            <a:pPr lvl="1"/>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totalprice</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if</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smtClean="0">
                <a:solidFill>
                  <a:srgbClr val="AF00DB"/>
                </a:solidFill>
                <a:latin typeface="Consolas" panose="020B0609020204030204" pitchFamily="49" charset="0"/>
              </a:rPr>
              <a:t>	return</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smtClean="0">
                <a:solidFill>
                  <a:srgbClr val="AF00DB"/>
                </a:solidFill>
                <a:latin typeface="Consolas" panose="020B0609020204030204" pitchFamily="49" charset="0"/>
              </a:rPr>
              <a:t>for</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&lt;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 {</a:t>
            </a:r>
          </a:p>
          <a:p>
            <a:pPr lvl="1"/>
            <a:r>
              <a:rPr lang="en-US" altLang="ja-JP"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totalprice</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item[</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return</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totalprice</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a:t>
            </a:r>
            <a:endParaRPr lang="en-US" altLang="ja-JP"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05572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67980" y="4789713"/>
            <a:ext cx="6264241" cy="1034299"/>
          </a:xfrm>
        </p:spPr>
        <p:txBody>
          <a:bodyPr>
            <a:normAutofit/>
          </a:bodyPr>
          <a:lstStyle/>
          <a:p>
            <a:r>
              <a:rPr kumimoji="1" lang="ja-JP" altLang="en-US" sz="6000" dirty="0" smtClean="0"/>
              <a:t>問題</a:t>
            </a:r>
            <a:r>
              <a:rPr kumimoji="1" lang="en-US" altLang="ja-JP" sz="6000" dirty="0" smtClean="0"/>
              <a:t>1</a:t>
            </a:r>
            <a:endParaRPr kumimoji="1" lang="ja-JP" altLang="en-US" sz="6000" dirty="0"/>
          </a:p>
        </p:txBody>
      </p:sp>
      <p:sp>
        <p:nvSpPr>
          <p:cNvPr id="3" name="サブタイトル 2"/>
          <p:cNvSpPr>
            <a:spLocks noGrp="1"/>
          </p:cNvSpPr>
          <p:nvPr>
            <p:ph type="subTitle" idx="1"/>
          </p:nvPr>
        </p:nvSpPr>
        <p:spPr>
          <a:xfrm>
            <a:off x="2596662" y="6260123"/>
            <a:ext cx="7606881" cy="2907322"/>
          </a:xfrm>
        </p:spPr>
        <p:txBody>
          <a:bodyPr>
            <a:normAutofit/>
          </a:bodyPr>
          <a:lstStyle/>
          <a:p>
            <a:pPr algn="l"/>
            <a:r>
              <a:rPr kumimoji="1" lang="ja-JP" altLang="en-US" dirty="0" smtClean="0"/>
              <a:t>コード</a:t>
            </a:r>
            <a:r>
              <a:rPr kumimoji="1" lang="en-US" altLang="ja-JP" dirty="0" smtClean="0"/>
              <a:t>A</a:t>
            </a:r>
            <a:r>
              <a:rPr kumimoji="1" lang="ja-JP" altLang="en-US" dirty="0" smtClean="0"/>
              <a:t>の仕様</a:t>
            </a:r>
            <a:endParaRPr kumimoji="1" lang="en-US" altLang="ja-JP" dirty="0" smtClean="0"/>
          </a:p>
          <a:p>
            <a:pPr marL="457200" indent="-457200" algn="l">
              <a:buClr>
                <a:schemeClr val="tx2"/>
              </a:buClr>
              <a:buFont typeface="Wingdings" panose="05000000000000000000" pitchFamily="2" charset="2"/>
              <a:buChar char="l"/>
            </a:pPr>
            <a:r>
              <a:rPr kumimoji="1" lang="ja-JP" altLang="en-US" sz="2800" dirty="0" smtClean="0"/>
              <a:t>入力配列の</a:t>
            </a:r>
            <a:r>
              <a:rPr kumimoji="1" lang="en-US" altLang="ja-JP" sz="2800" dirty="0" smtClean="0"/>
              <a:t>item[]</a:t>
            </a:r>
            <a:r>
              <a:rPr kumimoji="1" lang="ja-JP" altLang="en-US" sz="2800" dirty="0" smtClean="0"/>
              <a:t>の要素の合計を返す</a:t>
            </a:r>
            <a:endParaRPr kumimoji="1" lang="en-US" altLang="ja-JP" sz="2800" dirty="0" smtClean="0"/>
          </a:p>
          <a:p>
            <a:pPr marL="457200" indent="-457200" algn="l">
              <a:buClr>
                <a:schemeClr val="tx2"/>
              </a:buClr>
              <a:buFont typeface="Wingdings" panose="05000000000000000000" pitchFamily="2" charset="2"/>
              <a:buChar char="l"/>
            </a:pPr>
            <a:r>
              <a:rPr lang="ja-JP" altLang="en-US" sz="2800" dirty="0" smtClean="0"/>
              <a:t>入力配列の要素数が</a:t>
            </a:r>
            <a:r>
              <a:rPr lang="en-US" altLang="ja-JP" sz="2800" dirty="0" smtClean="0"/>
              <a:t>0</a:t>
            </a:r>
            <a:r>
              <a:rPr lang="ja-JP" altLang="en-US" sz="2800" dirty="0" smtClean="0"/>
              <a:t>の時，</a:t>
            </a:r>
            <a:r>
              <a:rPr lang="en-US" altLang="ja-JP" sz="2800" dirty="0" smtClean="0"/>
              <a:t>-1</a:t>
            </a:r>
            <a:r>
              <a:rPr lang="ja-JP" altLang="en-US" sz="2800" dirty="0" smtClean="0"/>
              <a:t>を返す</a:t>
            </a:r>
            <a:endParaRPr kumimoji="1" lang="en-US" altLang="ja-JP" sz="2800" dirty="0" smtClean="0"/>
          </a:p>
          <a:p>
            <a:pPr algn="l"/>
            <a:r>
              <a:rPr lang="ja-JP" altLang="en-US" sz="2800" dirty="0" smtClean="0"/>
              <a:t>　引数 </a:t>
            </a:r>
            <a:r>
              <a:rPr lang="en-US" altLang="ja-JP" sz="2800" dirty="0"/>
              <a:t>: </a:t>
            </a:r>
            <a:r>
              <a:rPr lang="ja-JP" altLang="en-US" sz="2800" dirty="0"/>
              <a:t>整数型の配列 </a:t>
            </a:r>
            <a:r>
              <a:rPr lang="en-US" altLang="ja-JP" sz="2800" dirty="0"/>
              <a:t>item</a:t>
            </a:r>
            <a:r>
              <a:rPr lang="en-US" altLang="ja-JP" sz="2800" dirty="0" smtClean="0"/>
              <a:t>[]</a:t>
            </a:r>
          </a:p>
          <a:p>
            <a:pPr algn="l"/>
            <a:r>
              <a:rPr lang="ja-JP" altLang="en-US" sz="2800" dirty="0" smtClean="0"/>
              <a:t>　返り値 </a:t>
            </a:r>
            <a:r>
              <a:rPr lang="en-US" altLang="ja-JP" sz="2800" dirty="0" smtClean="0"/>
              <a:t>: </a:t>
            </a:r>
            <a:r>
              <a:rPr lang="ja-JP" altLang="en-US" sz="2800" dirty="0" smtClean="0"/>
              <a:t>配列要素の合計値 </a:t>
            </a:r>
            <a:r>
              <a:rPr lang="en-US" altLang="ja-JP" sz="2800" dirty="0" err="1" smtClean="0"/>
              <a:t>totalprice</a:t>
            </a:r>
            <a:endParaRPr lang="en-US" altLang="ja-JP" sz="2800" dirty="0"/>
          </a:p>
          <a:p>
            <a:endParaRPr kumimoji="1" lang="ja-JP" altLang="en-US" dirty="0"/>
          </a:p>
        </p:txBody>
      </p:sp>
      <p:sp>
        <p:nvSpPr>
          <p:cNvPr id="6" name="正方形/長方形 5"/>
          <p:cNvSpPr/>
          <p:nvPr/>
        </p:nvSpPr>
        <p:spPr>
          <a:xfrm>
            <a:off x="2739571" y="9404868"/>
            <a:ext cx="7321061"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FF"/>
                </a:solidFill>
                <a:latin typeface="Consolas" panose="020B0609020204030204" pitchFamily="49" charset="0"/>
              </a:rPr>
              <a:t>public</a:t>
            </a:r>
            <a:r>
              <a:rPr lang="en-US" altLang="ja-JP" sz="2400" dirty="0" smtClean="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a:t>
            </a:r>
            <a:r>
              <a:rPr lang="en-US" altLang="ja-JP" sz="2400" dirty="0">
                <a:solidFill>
                  <a:srgbClr val="000000"/>
                </a:solidFill>
                <a:latin typeface="Consolas" panose="020B0609020204030204" pitchFamily="49" charset="0"/>
              </a:rPr>
              <a:t>[]){</a:t>
            </a:r>
          </a:p>
          <a:p>
            <a:pPr lvl="1"/>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totalprice</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if</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smtClean="0">
                <a:solidFill>
                  <a:srgbClr val="AF00DB"/>
                </a:solidFill>
                <a:latin typeface="Consolas" panose="020B0609020204030204" pitchFamily="49" charset="0"/>
              </a:rPr>
              <a:t>	return</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smtClean="0">
                <a:solidFill>
                  <a:srgbClr val="AF00DB"/>
                </a:solidFill>
                <a:latin typeface="Consolas" panose="020B0609020204030204" pitchFamily="49" charset="0"/>
              </a:rPr>
              <a:t>for</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&lt;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 {</a:t>
            </a:r>
          </a:p>
          <a:p>
            <a:pPr lvl="1"/>
            <a:r>
              <a:rPr lang="en-US" altLang="ja-JP"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totalprice</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item[</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return</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totalprice</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a:t>
            </a:r>
            <a:endParaRPr lang="en-US" altLang="ja-JP"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367793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570645" y="4928848"/>
            <a:ext cx="5444896"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3" name="正方形/長方形 2"/>
          <p:cNvSpPr/>
          <p:nvPr/>
        </p:nvSpPr>
        <p:spPr>
          <a:xfrm>
            <a:off x="621323" y="5575179"/>
            <a:ext cx="10949354"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test01</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intArray0[</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1970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1970</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intArray1</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8</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intArray1[</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1870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(intArray1);</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1870</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4" name="正方形/長方形 3"/>
          <p:cNvSpPr/>
          <p:nvPr/>
        </p:nvSpPr>
        <p:spPr>
          <a:xfrm>
            <a:off x="621323" y="9495480"/>
            <a:ext cx="10949354"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test02</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5" name="正方形/長方形 4"/>
          <p:cNvSpPr/>
          <p:nvPr/>
        </p:nvSpPr>
        <p:spPr>
          <a:xfrm>
            <a:off x="621323" y="12492451"/>
            <a:ext cx="10949354"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test03</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14" name="テキスト ボックス 13"/>
          <p:cNvSpPr txBox="1"/>
          <p:nvPr/>
        </p:nvSpPr>
        <p:spPr>
          <a:xfrm>
            <a:off x="3246530" y="235560"/>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7" name="グループ化 6"/>
          <p:cNvGrpSpPr/>
          <p:nvPr/>
        </p:nvGrpSpPr>
        <p:grpSpPr>
          <a:xfrm>
            <a:off x="134322" y="896081"/>
            <a:ext cx="11923356" cy="3937744"/>
            <a:chOff x="621324" y="1222571"/>
            <a:chExt cx="10894420" cy="3597933"/>
          </a:xfrm>
        </p:grpSpPr>
        <p:sp>
          <p:nvSpPr>
            <p:cNvPr id="2" name="正方形/長方形 1"/>
            <p:cNvSpPr/>
            <p:nvPr/>
          </p:nvSpPr>
          <p:spPr>
            <a:xfrm>
              <a:off x="1212827" y="2867503"/>
              <a:ext cx="9448800" cy="923330"/>
            </a:xfrm>
            <a:prstGeom prst="rect">
              <a:avLst/>
            </a:prstGeom>
          </p:spPr>
          <p:txBody>
            <a:bodyPr wrap="square">
              <a:spAutoFit/>
            </a:bodyPr>
            <a:lstStyle/>
            <a:p>
              <a:r>
                <a:rPr lang="en-US" altLang="ja-JP" dirty="0" smtClean="0">
                  <a:solidFill>
                    <a:srgbClr val="000000"/>
                  </a:solidFill>
                  <a:latin typeface="Consolas" panose="020B0609020204030204" pitchFamily="49" charset="0"/>
                </a:rPr>
                <a:t/>
              </a:r>
              <a:br>
                <a:rPr lang="en-US" altLang="ja-JP" dirty="0" smtClean="0">
                  <a:solidFill>
                    <a:srgbClr val="000000"/>
                  </a:solidFill>
                  <a:latin typeface="Consolas" panose="020B0609020204030204" pitchFamily="49" charset="0"/>
                </a:rPr>
              </a:br>
              <a:r>
                <a:rPr lang="en-US" altLang="ja-JP" dirty="0">
                  <a:solidFill>
                    <a:srgbClr val="000000"/>
                  </a:solidFill>
                  <a:latin typeface="Consolas" panose="020B0609020204030204" pitchFamily="49" charset="0"/>
                </a:rPr>
                <a:t/>
              </a:r>
              <a:br>
                <a:rPr lang="en-US" altLang="ja-JP" dirty="0">
                  <a:solidFill>
                    <a:srgbClr val="000000"/>
                  </a:solidFill>
                  <a:latin typeface="Consolas" panose="020B0609020204030204" pitchFamily="49" charset="0"/>
                </a:rPr>
              </a:br>
              <a:endParaRPr lang="en-US" altLang="ja-JP" b="0" dirty="0">
                <a:solidFill>
                  <a:srgbClr val="000000"/>
                </a:solidFill>
                <a:effectLst/>
                <a:latin typeface="Consolas" panose="020B0609020204030204" pitchFamily="49" charset="0"/>
              </a:endParaRPr>
            </a:p>
          </p:txBody>
        </p:sp>
        <p:grpSp>
          <p:nvGrpSpPr>
            <p:cNvPr id="6" name="グループ化 5"/>
            <p:cNvGrpSpPr/>
            <p:nvPr/>
          </p:nvGrpSpPr>
          <p:grpSpPr>
            <a:xfrm>
              <a:off x="621324" y="1222571"/>
              <a:ext cx="10894420" cy="3597933"/>
              <a:chOff x="1793833" y="2259164"/>
              <a:chExt cx="7204187" cy="2379216"/>
            </a:xfrm>
          </p:grpSpPr>
          <p:pic>
            <p:nvPicPr>
              <p:cNvPr id="10" name="図 9"/>
              <p:cNvPicPr>
                <a:picLocks noChangeAspect="1"/>
              </p:cNvPicPr>
              <p:nvPr/>
            </p:nvPicPr>
            <p:blipFill rotWithShape="1">
              <a:blip r:embed="rId2"/>
              <a:srcRect l="714" t="39521" r="96932" b="32103"/>
              <a:stretch/>
            </p:blipFill>
            <p:spPr>
              <a:xfrm>
                <a:off x="1793833" y="2259164"/>
                <a:ext cx="296038" cy="2379216"/>
              </a:xfrm>
              <a:prstGeom prst="rect">
                <a:avLst/>
              </a:prstGeom>
            </p:spPr>
          </p:pic>
          <p:pic>
            <p:nvPicPr>
              <p:cNvPr id="12" name="図 11"/>
              <p:cNvPicPr>
                <a:picLocks noChangeAspect="1"/>
              </p:cNvPicPr>
              <p:nvPr/>
            </p:nvPicPr>
            <p:blipFill rotWithShape="1">
              <a:blip r:embed="rId2"/>
              <a:srcRect l="95697" t="39521" r="2346" b="32103"/>
              <a:stretch/>
            </p:blipFill>
            <p:spPr>
              <a:xfrm>
                <a:off x="8751835" y="2259164"/>
                <a:ext cx="246185" cy="2379216"/>
              </a:xfrm>
              <a:prstGeom prst="rect">
                <a:avLst/>
              </a:prstGeom>
            </p:spPr>
          </p:pic>
          <p:pic>
            <p:nvPicPr>
              <p:cNvPr id="15" name="図 14"/>
              <p:cNvPicPr>
                <a:picLocks noChangeAspect="1"/>
              </p:cNvPicPr>
              <p:nvPr/>
            </p:nvPicPr>
            <p:blipFill rotWithShape="1">
              <a:blip r:embed="rId2"/>
              <a:srcRect l="8636" t="39521" r="64333" b="32103"/>
              <a:stretch/>
            </p:blipFill>
            <p:spPr>
              <a:xfrm>
                <a:off x="2089871" y="2259164"/>
                <a:ext cx="3399692" cy="2379216"/>
              </a:xfrm>
              <a:prstGeom prst="rect">
                <a:avLst/>
              </a:prstGeom>
            </p:spPr>
          </p:pic>
          <p:pic>
            <p:nvPicPr>
              <p:cNvPr id="16" name="図 15"/>
              <p:cNvPicPr>
                <a:picLocks noChangeAspect="1"/>
              </p:cNvPicPr>
              <p:nvPr/>
            </p:nvPicPr>
            <p:blipFill rotWithShape="1">
              <a:blip r:embed="rId2"/>
              <a:srcRect l="50208" t="39521" r="48730" b="32103"/>
              <a:stretch/>
            </p:blipFill>
            <p:spPr>
              <a:xfrm>
                <a:off x="5454394" y="2259164"/>
                <a:ext cx="133606" cy="2379216"/>
              </a:xfrm>
              <a:prstGeom prst="rect">
                <a:avLst/>
              </a:prstGeom>
            </p:spPr>
          </p:pic>
          <p:pic>
            <p:nvPicPr>
              <p:cNvPr id="17" name="図 16"/>
              <p:cNvPicPr>
                <a:picLocks noChangeAspect="1"/>
              </p:cNvPicPr>
              <p:nvPr/>
            </p:nvPicPr>
            <p:blipFill rotWithShape="1">
              <a:blip r:embed="rId2"/>
              <a:srcRect l="58598" t="39521" r="16049" b="32103"/>
              <a:stretch/>
            </p:blipFill>
            <p:spPr>
              <a:xfrm>
                <a:off x="5588000" y="2259164"/>
                <a:ext cx="3188491" cy="2379216"/>
              </a:xfrm>
              <a:prstGeom prst="rect">
                <a:avLst/>
              </a:prstGeom>
            </p:spPr>
          </p:pic>
        </p:grpSp>
        <p:pic>
          <p:nvPicPr>
            <p:cNvPr id="18" name="図 17"/>
            <p:cNvPicPr>
              <a:picLocks noChangeAspect="1"/>
            </p:cNvPicPr>
            <p:nvPr/>
          </p:nvPicPr>
          <p:blipFill rotWithShape="1">
            <a:blip r:embed="rId2"/>
            <a:srcRect l="15267" t="40182" r="64060" b="54781"/>
            <a:stretch/>
          </p:blipFill>
          <p:spPr>
            <a:xfrm>
              <a:off x="1567920" y="1290222"/>
              <a:ext cx="3752850" cy="609601"/>
            </a:xfrm>
            <a:prstGeom prst="rect">
              <a:avLst/>
            </a:prstGeom>
          </p:spPr>
        </p:pic>
        <p:pic>
          <p:nvPicPr>
            <p:cNvPr id="24" name="図 23"/>
            <p:cNvPicPr>
              <a:picLocks noChangeAspect="1"/>
            </p:cNvPicPr>
            <p:nvPr/>
          </p:nvPicPr>
          <p:blipFill rotWithShape="1">
            <a:blip r:embed="rId2"/>
            <a:srcRect l="64477" t="40520" r="16892" b="53898"/>
            <a:stretch/>
          </p:blipFill>
          <p:spPr>
            <a:xfrm>
              <a:off x="7318942" y="1332635"/>
              <a:ext cx="3381828" cy="675532"/>
            </a:xfrm>
            <a:prstGeom prst="rect">
              <a:avLst/>
            </a:prstGeom>
          </p:spPr>
        </p:pic>
      </p:grpSp>
      <p:sp>
        <p:nvSpPr>
          <p:cNvPr id="8" name="テキスト ボックス 7"/>
          <p:cNvSpPr txBox="1"/>
          <p:nvPr/>
        </p:nvSpPr>
        <p:spPr>
          <a:xfrm>
            <a:off x="342900" y="235560"/>
            <a:ext cx="2026227" cy="369332"/>
          </a:xfrm>
          <a:prstGeom prst="rect">
            <a:avLst/>
          </a:prstGeom>
          <a:noFill/>
        </p:spPr>
        <p:txBody>
          <a:bodyPr wrap="square" rtlCol="0">
            <a:spAutoFit/>
          </a:bodyPr>
          <a:lstStyle/>
          <a:p>
            <a:r>
              <a:rPr lang="en-US" altLang="ja-JP" dirty="0" smtClean="0"/>
              <a:t>Rank 7</a:t>
            </a:r>
            <a:endParaRPr kumimoji="1" lang="ja-JP" altLang="en-US" dirty="0"/>
          </a:p>
        </p:txBody>
      </p:sp>
    </p:spTree>
    <p:extLst>
      <p:ext uri="{BB962C8B-B14F-4D97-AF65-F5344CB8AC3E}">
        <p14:creationId xmlns:p14="http://schemas.microsoft.com/office/powerpoint/2010/main" val="1054618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37384" y="12117254"/>
            <a:ext cx="10949355" cy="2308324"/>
          </a:xfrm>
          <a:prstGeom prst="rect">
            <a:avLst/>
          </a:prstGeom>
          <a:ln w="38100">
            <a:solidFill>
              <a:schemeClr val="accent3"/>
            </a:solidFill>
          </a:ln>
        </p:spPr>
        <p:txBody>
          <a:bodyPr wrap="square">
            <a:spAutoFit/>
          </a:bodyPr>
          <a:lstStyle/>
          <a:p>
            <a:pPr marL="0"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a:t>
            </a:r>
            <a:r>
              <a:rPr lang="en-US" altLang="ja-JP" sz="2400" dirty="0" smtClean="0">
                <a:solidFill>
                  <a:srgbClr val="267F99"/>
                </a:solidFill>
                <a:latin typeface="Consolas" panose="020B0609020204030204" pitchFamily="49" charset="0"/>
              </a:rPr>
              <a:t>Test</a:t>
            </a:r>
            <a:r>
              <a:rPr lang="ja-JP" altLang="en-US" sz="2400" dirty="0">
                <a:solidFill>
                  <a:srgbClr val="267F99"/>
                </a:solidFill>
                <a:latin typeface="Consolas" panose="020B0609020204030204" pitchFamily="49" charset="0"/>
              </a:rPr>
              <a:t> </a:t>
            </a:r>
            <a:r>
              <a:rPr lang="en-US" altLang="ja-JP" sz="2400" dirty="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配列要素が</a:t>
            </a:r>
            <a:r>
              <a:rPr lang="en-US" altLang="ja-JP" sz="2400" dirty="0" smtClean="0">
                <a:solidFill>
                  <a:srgbClr val="008000"/>
                </a:solidFill>
                <a:latin typeface="Consolas" panose="020B0609020204030204" pitchFamily="49" charset="0"/>
              </a:rPr>
              <a:t>0</a:t>
            </a:r>
            <a:r>
              <a:rPr lang="ja-JP" altLang="en-US" sz="2400" dirty="0" smtClean="0">
                <a:solidFill>
                  <a:srgbClr val="008000"/>
                </a:solidFill>
                <a:latin typeface="Consolas" panose="020B0609020204030204" pitchFamily="49" charset="0"/>
              </a:rPr>
              <a:t>の</a:t>
            </a:r>
            <a:r>
              <a:rPr lang="ja-JP" altLang="en-US" sz="2400" dirty="0">
                <a:solidFill>
                  <a:srgbClr val="008000"/>
                </a:solidFill>
                <a:latin typeface="Consolas" panose="020B0609020204030204" pitchFamily="49" charset="0"/>
              </a:rPr>
              <a:t>場合</a:t>
            </a:r>
            <a:r>
              <a:rPr lang="ja-JP" altLang="en-US" sz="2400" dirty="0" smtClean="0">
                <a:solidFill>
                  <a:srgbClr val="008000"/>
                </a:solidFill>
                <a:latin typeface="Consolas" panose="020B0609020204030204" pitchFamily="49" charset="0"/>
              </a:rPr>
              <a:t>を</a:t>
            </a:r>
            <a:r>
              <a:rPr lang="ja-JP" altLang="en-US" sz="2400" dirty="0">
                <a:solidFill>
                  <a:srgbClr val="008000"/>
                </a:solidFill>
                <a:latin typeface="Consolas" panose="020B0609020204030204" pitchFamily="49" charset="0"/>
              </a:rPr>
              <a:t>テスト</a:t>
            </a:r>
            <a:r>
              <a:rPr lang="ja-JP" altLang="en-US" sz="2400" dirty="0" smtClean="0">
                <a:solidFill>
                  <a:srgbClr val="008000"/>
                </a:solidFill>
                <a:latin typeface="Consolas" panose="020B0609020204030204" pitchFamily="49" charset="0"/>
              </a:rPr>
              <a:t>する</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testCalcCost0Array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637384" y="5773104"/>
            <a:ext cx="10949355" cy="30469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pPr marL="0" lvl="1"/>
            <a:r>
              <a:rPr lang="en-US" altLang="ja-JP" sz="2400" dirty="0" smtClean="0">
                <a:solidFill>
                  <a:srgbClr val="000000"/>
                </a:solidFill>
                <a:latin typeface="Consolas" panose="020B0609020204030204" pitchFamily="49" charset="0"/>
              </a:rPr>
              <a:t>     </a:t>
            </a:r>
            <a:r>
              <a:rPr lang="en-US" altLang="ja-JP" sz="2400" dirty="0" smtClean="0">
                <a:solidFill>
                  <a:srgbClr val="267F99"/>
                </a:solidFill>
                <a:latin typeface="Consolas" panose="020B0609020204030204" pitchFamily="49" charset="0"/>
              </a:rPr>
              <a:t>@Test </a:t>
            </a:r>
            <a:r>
              <a:rPr lang="en-US" altLang="ja-JP" sz="2400" dirty="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入力配列の合計値をテストする</a:t>
            </a:r>
            <a:endParaRPr lang="en-US" altLang="ja-JP" sz="2400" dirty="0" smtClean="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testCalcTotalInputArray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inputArray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inputArray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496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inputArray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496</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637384" y="9129845"/>
            <a:ext cx="10949355" cy="2677656"/>
          </a:xfrm>
          <a:prstGeom prst="rect">
            <a:avLst/>
          </a:prstGeom>
          <a:ln w="38100">
            <a:solidFill>
              <a:schemeClr val="accent3"/>
            </a:solidFill>
          </a:ln>
        </p:spPr>
        <p:txBody>
          <a:bodyPr wrap="square">
            <a:spAutoFit/>
          </a:bodyPr>
          <a:lstStyle/>
          <a:p>
            <a:pPr marL="0"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a:t>
            </a:r>
            <a:r>
              <a:rPr lang="en-US" altLang="ja-JP" sz="2400" dirty="0" smtClean="0">
                <a:solidFill>
                  <a:srgbClr val="267F99"/>
                </a:solidFill>
                <a:latin typeface="Consolas" panose="020B0609020204030204" pitchFamily="49" charset="0"/>
              </a:rPr>
              <a:t>Test </a:t>
            </a:r>
            <a:r>
              <a:rPr lang="en-US" altLang="ja-JP" sz="2400" dirty="0">
                <a:solidFill>
                  <a:srgbClr val="008000"/>
                </a:solidFill>
                <a:latin typeface="Consolas" panose="020B0609020204030204" pitchFamily="49" charset="0"/>
              </a:rPr>
              <a:t>// </a:t>
            </a:r>
            <a:r>
              <a:rPr lang="ja-JP" altLang="en-US" sz="2400" dirty="0">
                <a:solidFill>
                  <a:srgbClr val="008000"/>
                </a:solidFill>
                <a:latin typeface="Consolas" panose="020B0609020204030204" pitchFamily="49" charset="0"/>
              </a:rPr>
              <a:t>空</a:t>
            </a:r>
            <a:r>
              <a:rPr lang="ja-JP" altLang="en-US" sz="2400" dirty="0" smtClean="0">
                <a:solidFill>
                  <a:srgbClr val="008000"/>
                </a:solidFill>
                <a:latin typeface="Consolas" panose="020B0609020204030204" pitchFamily="49" charset="0"/>
              </a:rPr>
              <a:t>の配列の入力した場合を</a:t>
            </a:r>
            <a:r>
              <a:rPr lang="ja-JP" altLang="en-US" sz="2400" dirty="0">
                <a:solidFill>
                  <a:srgbClr val="008000"/>
                </a:solidFill>
                <a:latin typeface="Consolas" panose="020B0609020204030204" pitchFamily="49" charset="0"/>
              </a:rPr>
              <a:t>テスト</a:t>
            </a:r>
            <a:r>
              <a:rPr lang="ja-JP" altLang="en-US" sz="2400" dirty="0" smtClean="0">
                <a:solidFill>
                  <a:srgbClr val="008000"/>
                </a:solidFill>
                <a:latin typeface="Consolas" panose="020B0609020204030204" pitchFamily="49" charset="0"/>
              </a:rPr>
              <a:t>する</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testInputEmptyArray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emptyArray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emptyArray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8" name="テキスト ボックス 7"/>
          <p:cNvSpPr txBox="1"/>
          <p:nvPr/>
        </p:nvSpPr>
        <p:spPr>
          <a:xfrm>
            <a:off x="3270448" y="37219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6" name="グループ化 5"/>
          <p:cNvGrpSpPr/>
          <p:nvPr/>
        </p:nvGrpSpPr>
        <p:grpSpPr>
          <a:xfrm>
            <a:off x="246830" y="955180"/>
            <a:ext cx="11730462" cy="3918223"/>
            <a:chOff x="637384" y="1264027"/>
            <a:chExt cx="10789591" cy="3603952"/>
          </a:xfrm>
        </p:grpSpPr>
        <p:grpSp>
          <p:nvGrpSpPr>
            <p:cNvPr id="20" name="グループ化 19"/>
            <p:cNvGrpSpPr/>
            <p:nvPr/>
          </p:nvGrpSpPr>
          <p:grpSpPr>
            <a:xfrm>
              <a:off x="637384" y="1264027"/>
              <a:ext cx="10789591" cy="3603952"/>
              <a:chOff x="1044773" y="1438918"/>
              <a:chExt cx="10859590" cy="3627334"/>
            </a:xfrm>
          </p:grpSpPr>
          <p:pic>
            <p:nvPicPr>
              <p:cNvPr id="5" name="図 4"/>
              <p:cNvPicPr>
                <a:picLocks noChangeAspect="1"/>
              </p:cNvPicPr>
              <p:nvPr/>
            </p:nvPicPr>
            <p:blipFill rotWithShape="1">
              <a:blip r:embed="rId2"/>
              <a:srcRect l="120" t="19515" r="97945" b="63007"/>
              <a:stretch/>
            </p:blipFill>
            <p:spPr>
              <a:xfrm>
                <a:off x="1044773" y="1438918"/>
                <a:ext cx="370785" cy="3627334"/>
              </a:xfrm>
              <a:prstGeom prst="rect">
                <a:avLst/>
              </a:prstGeom>
            </p:spPr>
          </p:pic>
          <p:pic>
            <p:nvPicPr>
              <p:cNvPr id="12" name="図 11"/>
              <p:cNvPicPr>
                <a:picLocks noChangeAspect="1"/>
              </p:cNvPicPr>
              <p:nvPr/>
            </p:nvPicPr>
            <p:blipFill rotWithShape="1">
              <a:blip r:embed="rId2"/>
              <a:srcRect l="8171" t="19515" r="64499" b="63007"/>
              <a:stretch/>
            </p:blipFill>
            <p:spPr>
              <a:xfrm>
                <a:off x="1415558" y="1438918"/>
                <a:ext cx="5235487" cy="3627334"/>
              </a:xfrm>
              <a:prstGeom prst="rect">
                <a:avLst/>
              </a:prstGeom>
            </p:spPr>
          </p:pic>
          <p:pic>
            <p:nvPicPr>
              <p:cNvPr id="13" name="図 12"/>
              <p:cNvPicPr>
                <a:picLocks noChangeAspect="1"/>
              </p:cNvPicPr>
              <p:nvPr/>
            </p:nvPicPr>
            <p:blipFill rotWithShape="1">
              <a:blip r:embed="rId2"/>
              <a:srcRect l="50695" t="19515" r="46881" b="63007"/>
              <a:stretch/>
            </p:blipFill>
            <p:spPr>
              <a:xfrm>
                <a:off x="6651045" y="1438918"/>
                <a:ext cx="464130" cy="3627334"/>
              </a:xfrm>
              <a:prstGeom prst="rect">
                <a:avLst/>
              </a:prstGeom>
            </p:spPr>
          </p:pic>
          <p:pic>
            <p:nvPicPr>
              <p:cNvPr id="18" name="図 17"/>
              <p:cNvPicPr>
                <a:picLocks noChangeAspect="1"/>
              </p:cNvPicPr>
              <p:nvPr/>
            </p:nvPicPr>
            <p:blipFill rotWithShape="1">
              <a:blip r:embed="rId2"/>
              <a:srcRect l="97248" t="19515" r="892" b="63007"/>
              <a:stretch/>
            </p:blipFill>
            <p:spPr>
              <a:xfrm>
                <a:off x="11548411" y="1438918"/>
                <a:ext cx="355952" cy="3627334"/>
              </a:xfrm>
              <a:prstGeom prst="rect">
                <a:avLst/>
              </a:prstGeom>
            </p:spPr>
          </p:pic>
          <p:pic>
            <p:nvPicPr>
              <p:cNvPr id="19" name="図 18"/>
              <p:cNvPicPr>
                <a:picLocks noChangeAspect="1"/>
              </p:cNvPicPr>
              <p:nvPr/>
            </p:nvPicPr>
            <p:blipFill rotWithShape="1">
              <a:blip r:embed="rId2"/>
              <a:srcRect l="59327" t="19515" r="17354" b="63007"/>
              <a:stretch/>
            </p:blipFill>
            <p:spPr>
              <a:xfrm>
                <a:off x="7106215" y="1438918"/>
                <a:ext cx="4464255" cy="3627334"/>
              </a:xfrm>
              <a:prstGeom prst="rect">
                <a:avLst/>
              </a:prstGeom>
            </p:spPr>
          </p:pic>
        </p:grpSp>
        <p:pic>
          <p:nvPicPr>
            <p:cNvPr id="11" name="図 10"/>
            <p:cNvPicPr>
              <a:picLocks noChangeAspect="1"/>
            </p:cNvPicPr>
            <p:nvPr/>
          </p:nvPicPr>
          <p:blipFill rotWithShape="1">
            <a:blip r:embed="rId3"/>
            <a:srcRect l="64478" t="40520" r="14733" b="54201"/>
            <a:stretch/>
          </p:blipFill>
          <p:spPr>
            <a:xfrm>
              <a:off x="7180072" y="1380564"/>
              <a:ext cx="3773678" cy="638736"/>
            </a:xfrm>
            <a:prstGeom prst="rect">
              <a:avLst/>
            </a:prstGeom>
          </p:spPr>
        </p:pic>
        <p:pic>
          <p:nvPicPr>
            <p:cNvPr id="9" name="図 8"/>
            <p:cNvPicPr>
              <a:picLocks noChangeAspect="1"/>
            </p:cNvPicPr>
            <p:nvPr/>
          </p:nvPicPr>
          <p:blipFill rotWithShape="1">
            <a:blip r:embed="rId3"/>
            <a:srcRect l="15267" t="40182" r="64060" b="54781"/>
            <a:stretch/>
          </p:blipFill>
          <p:spPr>
            <a:xfrm>
              <a:off x="1730224" y="1380564"/>
              <a:ext cx="3752850" cy="609601"/>
            </a:xfrm>
            <a:prstGeom prst="rect">
              <a:avLst/>
            </a:prstGeom>
          </p:spPr>
        </p:pic>
      </p:grpSp>
      <p:sp>
        <p:nvSpPr>
          <p:cNvPr id="16" name="テキスト ボックス 15"/>
          <p:cNvSpPr txBox="1"/>
          <p:nvPr/>
        </p:nvSpPr>
        <p:spPr>
          <a:xfrm>
            <a:off x="3391608" y="5000088"/>
            <a:ext cx="5456620"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342900" y="235560"/>
            <a:ext cx="2026227" cy="369332"/>
          </a:xfrm>
          <a:prstGeom prst="rect">
            <a:avLst/>
          </a:prstGeom>
          <a:noFill/>
        </p:spPr>
        <p:txBody>
          <a:bodyPr wrap="square" rtlCol="0">
            <a:spAutoFit/>
          </a:bodyPr>
          <a:lstStyle/>
          <a:p>
            <a:r>
              <a:rPr lang="en-US" altLang="ja-JP" dirty="0" smtClean="0"/>
              <a:t>Rank 2</a:t>
            </a:r>
            <a:endParaRPr kumimoji="1" lang="ja-JP" altLang="en-US" dirty="0"/>
          </a:p>
        </p:txBody>
      </p:sp>
    </p:spTree>
    <p:extLst>
      <p:ext uri="{BB962C8B-B14F-4D97-AF65-F5344CB8AC3E}">
        <p14:creationId xmlns:p14="http://schemas.microsoft.com/office/powerpoint/2010/main" val="625001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49447" y="118804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3453365" y="6019097"/>
            <a:ext cx="5456620"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11" name="正方形/長方形 10"/>
          <p:cNvSpPr/>
          <p:nvPr/>
        </p:nvSpPr>
        <p:spPr>
          <a:xfrm>
            <a:off x="140679" y="6679024"/>
            <a:ext cx="11887200" cy="409342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COMMA__DELIMITER</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List</a:t>
            </a:r>
            <a:r>
              <a:rPr lang="en-US" altLang="ja-JP" sz="2000" dirty="0">
                <a:solidFill>
                  <a:srgbClr val="000000"/>
                </a:solidFill>
                <a:latin typeface="Consolas" panose="020B0609020204030204" pitchFamily="49" charset="0"/>
              </a:rPr>
              <a:t>&lt;</a:t>
            </a:r>
            <a:r>
              <a:rPr lang="en-US" altLang="ja-JP" sz="2000" dirty="0">
                <a:solidFill>
                  <a:srgbClr val="267F99"/>
                </a:solidFill>
                <a:latin typeface="Consolas" panose="020B0609020204030204" pitchFamily="49" charset="0"/>
              </a:rPr>
              <a:t>List</a:t>
            </a:r>
            <a:r>
              <a:rPr lang="en-US" altLang="ja-JP" sz="2000" dirty="0">
                <a:solidFill>
                  <a:srgbClr val="000000"/>
                </a:solidFill>
                <a:latin typeface="Consolas" panose="020B0609020204030204" pitchFamily="49" charset="0"/>
              </a:rPr>
              <a:t>&lt;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&gt;&gt; </a:t>
            </a:r>
            <a:r>
              <a:rPr lang="en-US" altLang="ja-JP" sz="2000" dirty="0" err="1">
                <a:solidFill>
                  <a:srgbClr val="001080"/>
                </a:solidFill>
                <a:latin typeface="Consolas" panose="020B0609020204030204" pitchFamily="49" charset="0"/>
              </a:rPr>
              <a:t>InputData</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ArrayList</a:t>
            </a:r>
            <a:r>
              <a:rPr lang="en-US" altLang="ja-JP" sz="2000" dirty="0">
                <a:solidFill>
                  <a:srgbClr val="000000"/>
                </a:solidFill>
                <a:latin typeface="Consolas" panose="020B0609020204030204" pitchFamily="49" charset="0"/>
              </a:rPr>
              <a:t>&lt;&gt;();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try</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BufferedReader</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br</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BufferedReader</a:t>
            </a:r>
            <a:r>
              <a:rPr lang="en-US" altLang="ja-JP" sz="2000" dirty="0">
                <a:solidFill>
                  <a:srgbClr val="000000"/>
                </a:solidFill>
                <a:latin typeface="Consolas" panose="020B0609020204030204" pitchFamily="49" charset="0"/>
              </a:rPr>
              <a:t>(</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FileReader</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"book.csv"</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line</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while</a:t>
            </a:r>
            <a:r>
              <a:rPr lang="en-US" altLang="ja-JP" sz="2000" dirty="0">
                <a:solidFill>
                  <a:srgbClr val="000000"/>
                </a:solidFill>
                <a:latin typeface="Consolas" panose="020B0609020204030204" pitchFamily="49" charset="0"/>
              </a:rPr>
              <a:t> ((line = </a:t>
            </a:r>
            <a:r>
              <a:rPr lang="en-US" altLang="ja-JP" sz="2000" dirty="0" err="1">
                <a:solidFill>
                  <a:srgbClr val="001080"/>
                </a:solidFill>
                <a:latin typeface="Consolas" panose="020B0609020204030204" pitchFamily="49" charset="0"/>
              </a:rPr>
              <a:t>br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readLine</a:t>
            </a:r>
            <a:r>
              <a:rPr lang="en-US" altLang="ja-JP" sz="2000" dirty="0">
                <a:solidFill>
                  <a:srgbClr val="000000"/>
                </a:solidFill>
                <a:latin typeface="Consolas" panose="020B0609020204030204" pitchFamily="49" charset="0"/>
              </a:rPr>
              <a:t>()) != </a:t>
            </a:r>
            <a:r>
              <a:rPr lang="en-US" altLang="ja-JP" sz="2000" dirty="0">
                <a:solidFill>
                  <a:srgbClr val="0000FF"/>
                </a:solidFill>
                <a:latin typeface="Consolas" panose="020B0609020204030204" pitchFamily="49" charset="0"/>
              </a:rPr>
              <a:t>null</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[]values = </a:t>
            </a:r>
            <a:r>
              <a:rPr lang="en-US" altLang="ja-JP" sz="2000" dirty="0" err="1">
                <a:solidFill>
                  <a:srgbClr val="001080"/>
                </a:solidFill>
                <a:latin typeface="Consolas" panose="020B0609020204030204" pitchFamily="49" charset="0"/>
              </a:rPr>
              <a:t>line</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split</a:t>
            </a:r>
            <a:r>
              <a:rPr lang="en-US" altLang="ja-JP" sz="2000" dirty="0">
                <a:solidFill>
                  <a:srgbClr val="000000"/>
                </a:solidFill>
                <a:latin typeface="Consolas" panose="020B0609020204030204" pitchFamily="49" charset="0"/>
              </a:rPr>
              <a:t>(COMMA__DELIMITER);</a:t>
            </a:r>
          </a:p>
          <a:p>
            <a:pPr lvl="1"/>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InputData</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add</a:t>
            </a:r>
            <a:r>
              <a:rPr lang="en-US" altLang="ja-JP" sz="2000" dirty="0">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Arrays</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asList</a:t>
            </a:r>
            <a:r>
              <a:rPr lang="en-US" altLang="ja-JP" sz="2000" dirty="0">
                <a:solidFill>
                  <a:srgbClr val="000000"/>
                </a:solidFill>
                <a:latin typeface="Consolas" panose="020B0609020204030204" pitchFamily="49" charset="0"/>
              </a:rPr>
              <a:t>(values));</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InputData</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int0);</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13" name="正方形/長方形 12"/>
          <p:cNvSpPr/>
          <p:nvPr/>
        </p:nvSpPr>
        <p:spPr>
          <a:xfrm>
            <a:off x="140679" y="11109213"/>
            <a:ext cx="11887200" cy="470898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test2</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ItemStock10</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 Undeclared exception!</a:t>
            </a:r>
            <a:endParaRPr lang="en-US" altLang="ja-JP" sz="2000" dirty="0">
              <a:solidFill>
                <a:srgbClr val="000000"/>
              </a:solidFill>
              <a:latin typeface="Consolas" panose="020B0609020204030204" pitchFamily="49" charset="0"/>
            </a:endParaRP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try</a:t>
            </a:r>
            <a:r>
              <a:rPr lang="en-US" altLang="ja-JP" sz="2000" dirty="0">
                <a:solidFill>
                  <a:srgbClr val="000000"/>
                </a:solidFill>
                <a:latin typeface="Consolas" panose="020B0609020204030204" pitchFamily="49" charset="0"/>
              </a:rPr>
              <a:t> {</a:t>
            </a:r>
          </a:p>
          <a:p>
            <a:pPr lvl="2"/>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a:t>
            </a:r>
            <a:r>
              <a:rPr lang="en-US" altLang="ja-JP" sz="2000" dirty="0">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null</a:t>
            </a:r>
            <a:r>
              <a:rPr lang="en-US" altLang="ja-JP" sz="2000" dirty="0">
                <a:solidFill>
                  <a:srgbClr val="000000"/>
                </a:solidFill>
                <a:latin typeface="Consolas" panose="020B0609020204030204" pitchFamily="49" charset="0"/>
              </a:rPr>
              <a:t>);</a:t>
            </a:r>
          </a:p>
          <a:p>
            <a:pPr lvl="2"/>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fail</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"Expecting exception: </a:t>
            </a:r>
            <a:r>
              <a:rPr lang="en-US" altLang="ja-JP" sz="2000" dirty="0" err="1">
                <a:solidFill>
                  <a:srgbClr val="A31515"/>
                </a:solidFill>
                <a:latin typeface="Consolas" panose="020B0609020204030204" pitchFamily="49" charset="0"/>
              </a:rPr>
              <a:t>NullPointerException</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r>
            <a:br>
              <a:rPr lang="en-US" altLang="ja-JP" sz="2000" dirty="0">
                <a:solidFill>
                  <a:srgbClr val="000000"/>
                </a:solidFill>
                <a:latin typeface="Consolas" panose="020B0609020204030204" pitchFamily="49" charset="0"/>
              </a:rPr>
            </a:b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catch</a:t>
            </a:r>
            <a:r>
              <a:rPr lang="en-US" altLang="ja-JP" sz="2000" dirty="0">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NullPointerException</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a:t>
            </a:r>
            <a:r>
              <a:rPr lang="en-US" altLang="ja-JP" sz="2000" dirty="0">
                <a:solidFill>
                  <a:srgbClr val="000000"/>
                </a:solidFill>
                <a:latin typeface="Consolas" panose="020B0609020204030204" pitchFamily="49" charset="0"/>
              </a:rPr>
              <a:t>) {</a:t>
            </a: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 no message in exception (</a:t>
            </a:r>
            <a:r>
              <a:rPr lang="en-US" altLang="ja-JP" sz="2000" dirty="0" err="1">
                <a:solidFill>
                  <a:srgbClr val="008000"/>
                </a:solidFill>
                <a:latin typeface="Consolas" panose="020B0609020204030204" pitchFamily="49" charset="0"/>
              </a:rPr>
              <a:t>getMessage</a:t>
            </a:r>
            <a:r>
              <a:rPr lang="en-US" altLang="ja-JP" sz="2000" dirty="0">
                <a:solidFill>
                  <a:srgbClr val="008000"/>
                </a:solidFill>
                <a:latin typeface="Consolas" panose="020B0609020204030204" pitchFamily="49" charset="0"/>
              </a:rPr>
              <a:t>() returned null)</a:t>
            </a:r>
            <a:endParaRPr lang="en-US" altLang="ja-JP" sz="2000" dirty="0">
              <a:solidFill>
                <a:srgbClr val="000000"/>
              </a:solidFill>
              <a:latin typeface="Consolas" panose="020B0609020204030204" pitchFamily="49" charset="0"/>
            </a:endParaRP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pPr lvl="1"/>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fail</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grpSp>
        <p:nvGrpSpPr>
          <p:cNvPr id="2" name="グループ化 1"/>
          <p:cNvGrpSpPr/>
          <p:nvPr/>
        </p:nvGrpSpPr>
        <p:grpSpPr>
          <a:xfrm>
            <a:off x="250566" y="1834377"/>
            <a:ext cx="11696700" cy="3835272"/>
            <a:chOff x="0" y="2124000"/>
            <a:chExt cx="7610477" cy="2495426"/>
          </a:xfrm>
        </p:grpSpPr>
        <p:pic>
          <p:nvPicPr>
            <p:cNvPr id="4" name="図 3"/>
            <p:cNvPicPr>
              <a:picLocks noChangeAspect="1"/>
            </p:cNvPicPr>
            <p:nvPr/>
          </p:nvPicPr>
          <p:blipFill rotWithShape="1">
            <a:blip r:embed="rId2"/>
            <a:srcRect l="10907" t="20859" r="87516" b="64472"/>
            <a:stretch/>
          </p:blipFill>
          <p:spPr>
            <a:xfrm>
              <a:off x="0" y="2124000"/>
              <a:ext cx="247650" cy="2495426"/>
            </a:xfrm>
            <a:prstGeom prst="rect">
              <a:avLst/>
            </a:prstGeom>
          </p:spPr>
        </p:pic>
        <p:pic>
          <p:nvPicPr>
            <p:cNvPr id="12" name="図 11"/>
            <p:cNvPicPr>
              <a:picLocks noChangeAspect="1"/>
            </p:cNvPicPr>
            <p:nvPr/>
          </p:nvPicPr>
          <p:blipFill rotWithShape="1">
            <a:blip r:embed="rId2"/>
            <a:srcRect l="17094" t="20859" r="61311" b="64472"/>
            <a:stretch/>
          </p:blipFill>
          <p:spPr>
            <a:xfrm>
              <a:off x="247650" y="2124000"/>
              <a:ext cx="3390900" cy="2495426"/>
            </a:xfrm>
            <a:prstGeom prst="rect">
              <a:avLst/>
            </a:prstGeom>
          </p:spPr>
        </p:pic>
        <p:pic>
          <p:nvPicPr>
            <p:cNvPr id="14" name="図 13"/>
            <p:cNvPicPr>
              <a:picLocks noChangeAspect="1"/>
            </p:cNvPicPr>
            <p:nvPr/>
          </p:nvPicPr>
          <p:blipFill rotWithShape="1">
            <a:blip r:embed="rId2"/>
            <a:srcRect l="86610" t="20859" r="11449" b="64472"/>
            <a:stretch/>
          </p:blipFill>
          <p:spPr>
            <a:xfrm>
              <a:off x="7305677" y="2124000"/>
              <a:ext cx="304800" cy="2495426"/>
            </a:xfrm>
            <a:prstGeom prst="rect">
              <a:avLst/>
            </a:prstGeom>
          </p:spPr>
        </p:pic>
        <p:pic>
          <p:nvPicPr>
            <p:cNvPr id="15" name="図 14"/>
            <p:cNvPicPr>
              <a:picLocks noChangeAspect="1"/>
            </p:cNvPicPr>
            <p:nvPr/>
          </p:nvPicPr>
          <p:blipFill rotWithShape="1">
            <a:blip r:embed="rId2"/>
            <a:srcRect l="50396" t="20859" r="47360" b="64472"/>
            <a:stretch/>
          </p:blipFill>
          <p:spPr>
            <a:xfrm>
              <a:off x="3638550" y="2124000"/>
              <a:ext cx="352426" cy="2495426"/>
            </a:xfrm>
            <a:prstGeom prst="rect">
              <a:avLst/>
            </a:prstGeom>
          </p:spPr>
        </p:pic>
        <p:pic>
          <p:nvPicPr>
            <p:cNvPr id="16" name="図 15"/>
            <p:cNvPicPr>
              <a:picLocks noChangeAspect="1"/>
            </p:cNvPicPr>
            <p:nvPr/>
          </p:nvPicPr>
          <p:blipFill rotWithShape="1">
            <a:blip r:embed="rId2"/>
            <a:srcRect l="57797" t="20859" r="21093" b="64472"/>
            <a:stretch/>
          </p:blipFill>
          <p:spPr>
            <a:xfrm>
              <a:off x="3990976" y="2124000"/>
              <a:ext cx="3314701" cy="2495426"/>
            </a:xfrm>
            <a:prstGeom prst="rect">
              <a:avLst/>
            </a:prstGeom>
          </p:spPr>
        </p:pic>
      </p:grpSp>
      <p:pic>
        <p:nvPicPr>
          <p:cNvPr id="17" name="図 16"/>
          <p:cNvPicPr>
            <a:picLocks noChangeAspect="1"/>
          </p:cNvPicPr>
          <p:nvPr/>
        </p:nvPicPr>
        <p:blipFill rotWithShape="1">
          <a:blip r:embed="rId3"/>
          <a:srcRect l="15267" t="40182" r="64060" b="54781"/>
          <a:stretch/>
        </p:blipFill>
        <p:spPr>
          <a:xfrm>
            <a:off x="1360531" y="1949594"/>
            <a:ext cx="3752850" cy="609601"/>
          </a:xfrm>
          <a:prstGeom prst="rect">
            <a:avLst/>
          </a:prstGeom>
        </p:spPr>
      </p:pic>
      <p:pic>
        <p:nvPicPr>
          <p:cNvPr id="18" name="図 17"/>
          <p:cNvPicPr>
            <a:picLocks noChangeAspect="1"/>
          </p:cNvPicPr>
          <p:nvPr/>
        </p:nvPicPr>
        <p:blipFill rotWithShape="1">
          <a:blip r:embed="rId3"/>
          <a:srcRect l="64477" t="40520" r="16892" b="53898"/>
          <a:stretch/>
        </p:blipFill>
        <p:spPr>
          <a:xfrm>
            <a:off x="7219071" y="1949594"/>
            <a:ext cx="3381828" cy="675532"/>
          </a:xfrm>
          <a:prstGeom prst="rect">
            <a:avLst/>
          </a:prstGeom>
        </p:spPr>
      </p:pic>
      <p:sp>
        <p:nvSpPr>
          <p:cNvPr id="19" name="テキスト ボックス 18"/>
          <p:cNvSpPr txBox="1"/>
          <p:nvPr/>
        </p:nvSpPr>
        <p:spPr>
          <a:xfrm>
            <a:off x="342900" y="235560"/>
            <a:ext cx="2026227" cy="369332"/>
          </a:xfrm>
          <a:prstGeom prst="rect">
            <a:avLst/>
          </a:prstGeom>
          <a:noFill/>
        </p:spPr>
        <p:txBody>
          <a:bodyPr wrap="square" rtlCol="0">
            <a:spAutoFit/>
          </a:bodyPr>
          <a:lstStyle/>
          <a:p>
            <a:r>
              <a:rPr lang="en-US" altLang="ja-JP" dirty="0" smtClean="0"/>
              <a:t>Rank 6</a:t>
            </a:r>
            <a:endParaRPr kumimoji="1" lang="ja-JP" altLang="en-US" dirty="0"/>
          </a:p>
        </p:txBody>
      </p:sp>
    </p:spTree>
    <p:extLst>
      <p:ext uri="{BB962C8B-B14F-4D97-AF65-F5344CB8AC3E}">
        <p14:creationId xmlns:p14="http://schemas.microsoft.com/office/powerpoint/2010/main" val="1592565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55785" y="12150762"/>
            <a:ext cx="10574214" cy="2308324"/>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Input All Cost 0</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855785" y="6290674"/>
            <a:ext cx="10574214" cy="2308324"/>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//Count Total Cost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120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140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180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440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855785" y="9036052"/>
            <a:ext cx="10574214" cy="2677656"/>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Input Empty Array</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empty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(empty);</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テキスト ボックス 6"/>
          <p:cNvSpPr txBox="1"/>
          <p:nvPr/>
        </p:nvSpPr>
        <p:spPr>
          <a:xfrm>
            <a:off x="3841911" y="5566957"/>
            <a:ext cx="5240115"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293422" y="100909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正方形/長方形 9"/>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4</a:t>
            </a:r>
            <a:endParaRPr kumimoji="1" lang="ja-JP" altLang="en-US" sz="7200" dirty="0"/>
          </a:p>
        </p:txBody>
      </p:sp>
      <p:grpSp>
        <p:nvGrpSpPr>
          <p:cNvPr id="5" name="グループ化 4"/>
          <p:cNvGrpSpPr/>
          <p:nvPr/>
        </p:nvGrpSpPr>
        <p:grpSpPr>
          <a:xfrm>
            <a:off x="855785" y="1612833"/>
            <a:ext cx="10566888" cy="3495610"/>
            <a:chOff x="-4876825" y="6691724"/>
            <a:chExt cx="7086676" cy="2344328"/>
          </a:xfrm>
        </p:grpSpPr>
        <p:pic>
          <p:nvPicPr>
            <p:cNvPr id="12" name="図 11"/>
            <p:cNvPicPr>
              <a:picLocks noChangeAspect="1"/>
            </p:cNvPicPr>
            <p:nvPr/>
          </p:nvPicPr>
          <p:blipFill rotWithShape="1">
            <a:blip r:embed="rId2"/>
            <a:srcRect l="96725" t="10736" r="1041" b="71763"/>
            <a:stretch/>
          </p:blipFill>
          <p:spPr>
            <a:xfrm>
              <a:off x="1933576" y="6691724"/>
              <a:ext cx="276275" cy="2344325"/>
            </a:xfrm>
            <a:prstGeom prst="rect">
              <a:avLst/>
            </a:prstGeom>
          </p:spPr>
        </p:pic>
        <p:pic>
          <p:nvPicPr>
            <p:cNvPr id="13" name="図 12"/>
            <p:cNvPicPr>
              <a:picLocks noChangeAspect="1"/>
            </p:cNvPicPr>
            <p:nvPr/>
          </p:nvPicPr>
          <p:blipFill rotWithShape="1">
            <a:blip r:embed="rId2"/>
            <a:srcRect l="59982" t="10736" r="17063" b="71763"/>
            <a:stretch/>
          </p:blipFill>
          <p:spPr>
            <a:xfrm>
              <a:off x="-904874" y="6691724"/>
              <a:ext cx="2838450" cy="2344325"/>
            </a:xfrm>
            <a:prstGeom prst="rect">
              <a:avLst/>
            </a:prstGeom>
          </p:spPr>
        </p:pic>
        <p:pic>
          <p:nvPicPr>
            <p:cNvPr id="14" name="図 13"/>
            <p:cNvPicPr>
              <a:picLocks noChangeAspect="1"/>
            </p:cNvPicPr>
            <p:nvPr/>
          </p:nvPicPr>
          <p:blipFill rotWithShape="1">
            <a:blip r:embed="rId2"/>
            <a:srcRect l="50662" t="10736" r="46565" b="71763"/>
            <a:stretch/>
          </p:blipFill>
          <p:spPr>
            <a:xfrm>
              <a:off x="-1247775" y="6691725"/>
              <a:ext cx="342901" cy="2344325"/>
            </a:xfrm>
            <a:prstGeom prst="rect">
              <a:avLst/>
            </a:prstGeom>
          </p:spPr>
        </p:pic>
        <p:pic>
          <p:nvPicPr>
            <p:cNvPr id="15" name="図 14"/>
            <p:cNvPicPr>
              <a:picLocks noChangeAspect="1"/>
            </p:cNvPicPr>
            <p:nvPr/>
          </p:nvPicPr>
          <p:blipFill rotWithShape="1">
            <a:blip r:embed="rId2"/>
            <a:srcRect l="8141" t="10736" r="64822" b="71763"/>
            <a:stretch/>
          </p:blipFill>
          <p:spPr>
            <a:xfrm>
              <a:off x="-4591050" y="6691726"/>
              <a:ext cx="3343275" cy="2344325"/>
            </a:xfrm>
            <a:prstGeom prst="rect">
              <a:avLst/>
            </a:prstGeom>
          </p:spPr>
        </p:pic>
        <p:pic>
          <p:nvPicPr>
            <p:cNvPr id="16" name="図 15"/>
            <p:cNvPicPr>
              <a:picLocks noChangeAspect="1"/>
            </p:cNvPicPr>
            <p:nvPr/>
          </p:nvPicPr>
          <p:blipFill rotWithShape="1">
            <a:blip r:embed="rId2"/>
            <a:srcRect l="207" t="10736" r="97482" b="71763"/>
            <a:stretch/>
          </p:blipFill>
          <p:spPr>
            <a:xfrm>
              <a:off x="-4876825" y="6691727"/>
              <a:ext cx="285775" cy="2344325"/>
            </a:xfrm>
            <a:prstGeom prst="rect">
              <a:avLst/>
            </a:prstGeom>
          </p:spPr>
        </p:pic>
      </p:grpSp>
      <p:pic>
        <p:nvPicPr>
          <p:cNvPr id="17" name="図 16"/>
          <p:cNvPicPr>
            <a:picLocks noChangeAspect="1"/>
          </p:cNvPicPr>
          <p:nvPr/>
        </p:nvPicPr>
        <p:blipFill rotWithShape="1">
          <a:blip r:embed="rId3"/>
          <a:srcRect l="15267" t="40182" r="64060" b="54781"/>
          <a:stretch/>
        </p:blipFill>
        <p:spPr>
          <a:xfrm>
            <a:off x="1898043" y="1732811"/>
            <a:ext cx="3752850" cy="609601"/>
          </a:xfrm>
          <a:prstGeom prst="rect">
            <a:avLst/>
          </a:prstGeom>
        </p:spPr>
      </p:pic>
      <p:pic>
        <p:nvPicPr>
          <p:cNvPr id="18" name="図 17"/>
          <p:cNvPicPr>
            <a:picLocks noChangeAspect="1"/>
          </p:cNvPicPr>
          <p:nvPr/>
        </p:nvPicPr>
        <p:blipFill rotWithShape="1">
          <a:blip r:embed="rId3"/>
          <a:srcRect l="64477" t="40520" r="15865" b="55297"/>
          <a:stretch/>
        </p:blipFill>
        <p:spPr>
          <a:xfrm>
            <a:off x="7216942" y="1732810"/>
            <a:ext cx="3568289" cy="506297"/>
          </a:xfrm>
          <a:prstGeom prst="rect">
            <a:avLst/>
          </a:prstGeom>
        </p:spPr>
      </p:pic>
      <p:sp>
        <p:nvSpPr>
          <p:cNvPr id="19" name="テキスト ボックス 18"/>
          <p:cNvSpPr txBox="1"/>
          <p:nvPr/>
        </p:nvSpPr>
        <p:spPr>
          <a:xfrm>
            <a:off x="2036618" y="225837"/>
            <a:ext cx="2026227" cy="369332"/>
          </a:xfrm>
          <a:prstGeom prst="rect">
            <a:avLst/>
          </a:prstGeom>
          <a:noFill/>
        </p:spPr>
        <p:txBody>
          <a:bodyPr wrap="square" rtlCol="0">
            <a:spAutoFit/>
          </a:bodyPr>
          <a:lstStyle/>
          <a:p>
            <a:r>
              <a:rPr lang="en-US" altLang="ja-JP" dirty="0" smtClean="0"/>
              <a:t>Rank 3</a:t>
            </a:r>
            <a:endParaRPr kumimoji="1" lang="ja-JP" altLang="en-US" dirty="0"/>
          </a:p>
        </p:txBody>
      </p:sp>
    </p:spTree>
    <p:extLst>
      <p:ext uri="{BB962C8B-B14F-4D97-AF65-F5344CB8AC3E}">
        <p14:creationId xmlns:p14="http://schemas.microsoft.com/office/powerpoint/2010/main" val="2344929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9350" y="10063613"/>
            <a:ext cx="10281138" cy="526297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test2</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ItemStock08</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int0</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(intArray0);</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intArray1</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int1</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(intArray1);</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intArray2</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intArray2[</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2998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int2</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(intArray2);</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int0);</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int1);</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2998</a:t>
            </a:r>
            <a:r>
              <a:rPr lang="en-US" altLang="ja-JP" sz="2400" dirty="0">
                <a:solidFill>
                  <a:srgbClr val="000000"/>
                </a:solidFill>
                <a:latin typeface="Consolas" panose="020B0609020204030204" pitchFamily="49" charset="0"/>
              </a:rPr>
              <a:t>, int2);</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961324" y="5689986"/>
            <a:ext cx="10281138"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test1</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ItemStock08</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Undeclared exception!</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AF00DB"/>
                </a:solidFill>
                <a:latin typeface="Consolas" panose="020B0609020204030204" pitchFamily="49" charset="0"/>
              </a:rPr>
              <a:t>try</a:t>
            </a:r>
            <a:r>
              <a:rPr lang="en-US" altLang="ja-JP" sz="2400" dirty="0">
                <a:solidFill>
                  <a:srgbClr val="000000"/>
                </a:solidFill>
                <a:latin typeface="Consolas" panose="020B0609020204030204" pitchFamily="49" charset="0"/>
              </a:rPr>
              <a:t> {</a:t>
            </a:r>
          </a:p>
          <a:p>
            <a:pPr lvl="2"/>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null</a:t>
            </a:r>
            <a:r>
              <a:rPr lang="en-US" altLang="ja-JP" sz="2400" dirty="0">
                <a:solidFill>
                  <a:srgbClr val="000000"/>
                </a:solidFill>
                <a:latin typeface="Consolas" panose="020B0609020204030204" pitchFamily="49" charset="0"/>
              </a:rPr>
              <a:t>);</a:t>
            </a:r>
          </a:p>
          <a:p>
            <a:pPr lvl="2"/>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"Expecting exception: </a:t>
            </a:r>
            <a:r>
              <a:rPr lang="en-US" altLang="ja-JP" sz="2400" dirty="0" err="1">
                <a:solidFill>
                  <a:srgbClr val="A31515"/>
                </a:solidFill>
                <a:latin typeface="Consolas" panose="020B0609020204030204" pitchFamily="49" charset="0"/>
              </a:rPr>
              <a:t>NullPointerException</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catch</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NullPointerException</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a:t>
            </a:r>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     </a:t>
            </a:r>
            <a:r>
              <a:rPr lang="en-US" altLang="ja-JP" sz="2400" dirty="0" smtClean="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p>
        </p:txBody>
      </p:sp>
      <p:sp>
        <p:nvSpPr>
          <p:cNvPr id="6" name="正方形/長方形 5"/>
          <p:cNvSpPr/>
          <p:nvPr/>
        </p:nvSpPr>
        <p:spPr>
          <a:xfrm>
            <a:off x="-44974" y="-33325"/>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5</a:t>
            </a:r>
            <a:endParaRPr kumimoji="1" lang="ja-JP" altLang="en-US" sz="7200" dirty="0"/>
          </a:p>
        </p:txBody>
      </p:sp>
      <p:sp>
        <p:nvSpPr>
          <p:cNvPr id="7" name="テキスト ボックス 6"/>
          <p:cNvSpPr txBox="1"/>
          <p:nvPr/>
        </p:nvSpPr>
        <p:spPr>
          <a:xfrm>
            <a:off x="3252423" y="37615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3372508" y="5033807"/>
            <a:ext cx="5691081"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204398" y="993284"/>
            <a:ext cx="11831042" cy="3931202"/>
            <a:chOff x="1428750" y="2241346"/>
            <a:chExt cx="7479387" cy="2485240"/>
          </a:xfrm>
        </p:grpSpPr>
        <p:pic>
          <p:nvPicPr>
            <p:cNvPr id="5" name="図 4"/>
            <p:cNvPicPr>
              <a:picLocks noChangeAspect="1"/>
            </p:cNvPicPr>
            <p:nvPr/>
          </p:nvPicPr>
          <p:blipFill rotWithShape="1">
            <a:blip r:embed="rId2"/>
            <a:srcRect l="96860" t="10882" r="1197" b="70585"/>
            <a:stretch/>
          </p:blipFill>
          <p:spPr>
            <a:xfrm>
              <a:off x="8667750" y="2241346"/>
              <a:ext cx="240387" cy="2485240"/>
            </a:xfrm>
            <a:prstGeom prst="rect">
              <a:avLst/>
            </a:prstGeom>
          </p:spPr>
        </p:pic>
        <p:pic>
          <p:nvPicPr>
            <p:cNvPr id="9" name="図 8"/>
            <p:cNvPicPr>
              <a:picLocks noChangeAspect="1"/>
            </p:cNvPicPr>
            <p:nvPr/>
          </p:nvPicPr>
          <p:blipFill rotWithShape="1">
            <a:blip r:embed="rId2"/>
            <a:srcRect l="59846" t="10882" r="13836" b="70585"/>
            <a:stretch/>
          </p:blipFill>
          <p:spPr>
            <a:xfrm>
              <a:off x="5410200" y="2241346"/>
              <a:ext cx="3257550" cy="2485240"/>
            </a:xfrm>
            <a:prstGeom prst="rect">
              <a:avLst/>
            </a:prstGeom>
          </p:spPr>
        </p:pic>
        <p:pic>
          <p:nvPicPr>
            <p:cNvPr id="10" name="図 9"/>
            <p:cNvPicPr>
              <a:picLocks noChangeAspect="1"/>
            </p:cNvPicPr>
            <p:nvPr/>
          </p:nvPicPr>
          <p:blipFill rotWithShape="1">
            <a:blip r:embed="rId2"/>
            <a:srcRect l="50843" t="10882" r="46387" b="70585"/>
            <a:stretch/>
          </p:blipFill>
          <p:spPr>
            <a:xfrm>
              <a:off x="5067300" y="2241346"/>
              <a:ext cx="342900" cy="2485240"/>
            </a:xfrm>
            <a:prstGeom prst="rect">
              <a:avLst/>
            </a:prstGeom>
          </p:spPr>
        </p:pic>
        <p:pic>
          <p:nvPicPr>
            <p:cNvPr id="11" name="図 10"/>
            <p:cNvPicPr>
              <a:picLocks noChangeAspect="1"/>
            </p:cNvPicPr>
            <p:nvPr/>
          </p:nvPicPr>
          <p:blipFill rotWithShape="1">
            <a:blip r:embed="rId2"/>
            <a:srcRect l="8210" t="10882" r="64779" b="70585"/>
            <a:stretch/>
          </p:blipFill>
          <p:spPr>
            <a:xfrm>
              <a:off x="1724025" y="2241346"/>
              <a:ext cx="3343275" cy="2485240"/>
            </a:xfrm>
            <a:prstGeom prst="rect">
              <a:avLst/>
            </a:prstGeom>
          </p:spPr>
        </p:pic>
        <p:pic>
          <p:nvPicPr>
            <p:cNvPr id="12" name="図 11"/>
            <p:cNvPicPr>
              <a:picLocks noChangeAspect="1"/>
            </p:cNvPicPr>
            <p:nvPr/>
          </p:nvPicPr>
          <p:blipFill rotWithShape="1">
            <a:blip r:embed="rId2"/>
            <a:srcRect l="208" t="10882" r="97407" b="70585"/>
            <a:stretch/>
          </p:blipFill>
          <p:spPr>
            <a:xfrm>
              <a:off x="1428750" y="2241346"/>
              <a:ext cx="295275" cy="2485240"/>
            </a:xfrm>
            <a:prstGeom prst="rect">
              <a:avLst/>
            </a:prstGeom>
          </p:spPr>
        </p:pic>
      </p:grpSp>
      <p:pic>
        <p:nvPicPr>
          <p:cNvPr id="13" name="図 12"/>
          <p:cNvPicPr>
            <a:picLocks noChangeAspect="1"/>
          </p:cNvPicPr>
          <p:nvPr/>
        </p:nvPicPr>
        <p:blipFill rotWithShape="1">
          <a:blip r:embed="rId3"/>
          <a:srcRect l="15267" t="40182" r="64060" b="54781"/>
          <a:stretch/>
        </p:blipFill>
        <p:spPr>
          <a:xfrm>
            <a:off x="1439274" y="1100435"/>
            <a:ext cx="3752850" cy="609601"/>
          </a:xfrm>
          <a:prstGeom prst="rect">
            <a:avLst/>
          </a:prstGeom>
        </p:spPr>
      </p:pic>
      <p:pic>
        <p:nvPicPr>
          <p:cNvPr id="14" name="図 13"/>
          <p:cNvPicPr>
            <a:picLocks noChangeAspect="1"/>
          </p:cNvPicPr>
          <p:nvPr/>
        </p:nvPicPr>
        <p:blipFill rotWithShape="1">
          <a:blip r:embed="rId3"/>
          <a:srcRect l="64477" t="40520" r="15865" b="55297"/>
          <a:stretch/>
        </p:blipFill>
        <p:spPr>
          <a:xfrm>
            <a:off x="7294618" y="1152087"/>
            <a:ext cx="3568289" cy="506297"/>
          </a:xfrm>
          <a:prstGeom prst="rect">
            <a:avLst/>
          </a:prstGeom>
        </p:spPr>
      </p:pic>
      <p:sp>
        <p:nvSpPr>
          <p:cNvPr id="15" name="テキスト ボックス 14"/>
          <p:cNvSpPr txBox="1"/>
          <p:nvPr/>
        </p:nvSpPr>
        <p:spPr>
          <a:xfrm>
            <a:off x="1735765" y="246554"/>
            <a:ext cx="2026227" cy="369332"/>
          </a:xfrm>
          <a:prstGeom prst="rect">
            <a:avLst/>
          </a:prstGeom>
          <a:noFill/>
        </p:spPr>
        <p:txBody>
          <a:bodyPr wrap="square" rtlCol="0">
            <a:spAutoFit/>
          </a:bodyPr>
          <a:lstStyle/>
          <a:p>
            <a:r>
              <a:rPr lang="en-US" altLang="ja-JP" dirty="0" smtClean="0"/>
              <a:t>Rank 8</a:t>
            </a:r>
            <a:endParaRPr kumimoji="1" lang="ja-JP" altLang="en-US" dirty="0"/>
          </a:p>
        </p:txBody>
      </p:sp>
    </p:spTree>
    <p:extLst>
      <p:ext uri="{BB962C8B-B14F-4D97-AF65-F5344CB8AC3E}">
        <p14:creationId xmlns:p14="http://schemas.microsoft.com/office/powerpoint/2010/main" val="3303053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endParaRPr kumimoji="1" lang="ja-JP" altLang="en-US" dirty="0"/>
          </a:p>
        </p:txBody>
      </p:sp>
      <p:sp>
        <p:nvSpPr>
          <p:cNvPr id="3" name="コンテンツ プレースホルダー 2"/>
          <p:cNvSpPr>
            <a:spLocks noGrp="1"/>
          </p:cNvSpPr>
          <p:nvPr>
            <p:ph idx="1"/>
          </p:nvPr>
        </p:nvSpPr>
        <p:spPr>
          <a:xfrm>
            <a:off x="838200" y="3574473"/>
            <a:ext cx="10515600" cy="12167754"/>
          </a:xfrm>
        </p:spPr>
        <p:txBody>
          <a:bodyPr>
            <a:normAutofit/>
          </a:bodyPr>
          <a:lstStyle/>
          <a:p>
            <a:pPr>
              <a:buClr>
                <a:schemeClr val="tx2"/>
              </a:buClr>
              <a:buFont typeface="Wingdings" panose="05000000000000000000" pitchFamily="2" charset="2"/>
              <a:buChar char="l"/>
            </a:pPr>
            <a:r>
              <a:rPr lang="en-US" altLang="ja-JP" dirty="0" err="1" smtClean="0"/>
              <a:t>SuiteRec</a:t>
            </a:r>
            <a:r>
              <a:rPr lang="en-US" altLang="ja-JP" dirty="0"/>
              <a:t>, a tool that automatically recommends test code to developers to support the testing process in software development</a:t>
            </a:r>
            <a:r>
              <a:rPr lang="en-US" altLang="ja-JP" dirty="0" smtClean="0"/>
              <a:t>.</a:t>
            </a:r>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en-US" altLang="ja-JP" dirty="0" err="1" smtClean="0"/>
              <a:t>SuiteRec</a:t>
            </a:r>
            <a:r>
              <a:rPr lang="en-US" altLang="ja-JP" dirty="0" smtClean="0"/>
              <a:t> </a:t>
            </a:r>
            <a:r>
              <a:rPr lang="en-US" altLang="ja-JP" dirty="0"/>
              <a:t>detection </a:t>
            </a:r>
            <a:r>
              <a:rPr lang="en-US" altLang="ja-JP" dirty="0" smtClean="0"/>
              <a:t>algorithm</a:t>
            </a:r>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r>
              <a:rPr lang="en-US" altLang="ja-JP" dirty="0" smtClean="0"/>
              <a:t>Test </a:t>
            </a:r>
            <a:r>
              <a:rPr lang="en-US" altLang="ja-JP" dirty="0"/>
              <a:t>codes recommended by </a:t>
            </a:r>
            <a:r>
              <a:rPr lang="en-US" altLang="ja-JP" dirty="0" err="1"/>
              <a:t>SuiteRec</a:t>
            </a:r>
            <a:r>
              <a:rPr lang="en-US" altLang="ja-JP" dirty="0"/>
              <a:t> are ranked by similarity and </a:t>
            </a:r>
            <a:r>
              <a:rPr lang="en-US" altLang="ja-JP" dirty="0" smtClean="0"/>
              <a:t>quality</a:t>
            </a:r>
            <a:endParaRPr kumimoji="1" lang="en-US" altLang="ja-JP" dirty="0"/>
          </a:p>
        </p:txBody>
      </p:sp>
      <p:pic>
        <p:nvPicPr>
          <p:cNvPr id="68" name="図 67"/>
          <p:cNvPicPr>
            <a:picLocks noChangeAspect="1"/>
          </p:cNvPicPr>
          <p:nvPr/>
        </p:nvPicPr>
        <p:blipFill>
          <a:blip r:embed="rId2"/>
          <a:stretch>
            <a:fillRect/>
          </a:stretch>
        </p:blipFill>
        <p:spPr>
          <a:xfrm>
            <a:off x="1533781" y="7191888"/>
            <a:ext cx="9124437" cy="4621826"/>
          </a:xfrm>
          <a:prstGeom prst="rect">
            <a:avLst/>
          </a:prstGeom>
        </p:spPr>
      </p:pic>
    </p:spTree>
    <p:extLst>
      <p:ext uri="{BB962C8B-B14F-4D97-AF65-F5344CB8AC3E}">
        <p14:creationId xmlns:p14="http://schemas.microsoft.com/office/powerpoint/2010/main" val="3848304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01161" y="13348347"/>
            <a:ext cx="11189678"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testIutputEmpty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空の配列を用意</a:t>
            </a:r>
            <a:endParaRPr lang="ja-JP" altLang="en-US" sz="2400" dirty="0">
              <a:solidFill>
                <a:srgbClr val="000000"/>
              </a:solidFill>
              <a:latin typeface="Consolas" panose="020B0609020204030204" pitchFamily="49" charset="0"/>
            </a:endParaRPr>
          </a:p>
          <a:p>
            <a:pPr lvl="1"/>
            <a:r>
              <a:rPr lang="ja-JP" altLang="en-US"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501161" y="5424155"/>
            <a:ext cx="11189678"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testCalcTotalItemPrice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smtClean="0">
                <a:solidFill>
                  <a:srgbClr val="000000"/>
                </a:solidFill>
                <a:latin typeface="Consolas" panose="020B0609020204030204" pitchFamily="49" charset="0"/>
              </a:rPr>
              <a:t>]; </a:t>
            </a:r>
            <a:r>
              <a:rPr lang="en-US" altLang="ja-JP" sz="2400" dirty="0" smtClean="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要素数</a:t>
            </a:r>
            <a:r>
              <a:rPr lang="en-US" altLang="ja-JP" sz="2400" dirty="0" smtClean="0">
                <a:solidFill>
                  <a:srgbClr val="008000"/>
                </a:solidFill>
                <a:latin typeface="Consolas" panose="020B0609020204030204" pitchFamily="49" charset="0"/>
              </a:rPr>
              <a:t>3</a:t>
            </a:r>
            <a:r>
              <a:rPr lang="ja-JP" altLang="en-US" sz="2400" dirty="0" smtClean="0">
                <a:solidFill>
                  <a:srgbClr val="008000"/>
                </a:solidFill>
                <a:latin typeface="Consolas" panose="020B0609020204030204" pitchFamily="49" charset="0"/>
              </a:rPr>
              <a:t>の配列を用意</a:t>
            </a:r>
            <a:endParaRPr lang="ja-JP" altLang="en-US" sz="2400" dirty="0" smtClean="0">
              <a:solidFill>
                <a:srgbClr val="000000"/>
              </a:solidFill>
              <a:latin typeface="Consolas" panose="020B0609020204030204" pitchFamily="49" charset="0"/>
            </a:endParaRPr>
          </a:p>
          <a:p>
            <a:pPr lvl="1"/>
            <a:r>
              <a:rPr lang="ja-JP" altLang="en-US"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itemArray</a:t>
            </a:r>
            <a:r>
              <a:rPr lang="en-US" altLang="ja-JP" sz="2400" dirty="0" smtClean="0">
                <a:solidFill>
                  <a:srgbClr val="000000"/>
                </a:solidFill>
                <a:latin typeface="Consolas" panose="020B0609020204030204" pitchFamily="49" charset="0"/>
              </a:rPr>
              <a:t>[</a:t>
            </a:r>
            <a:r>
              <a:rPr lang="en-US" altLang="ja-JP" sz="2400" dirty="0" smtClean="0">
                <a:solidFill>
                  <a:srgbClr val="09885A"/>
                </a:solidFill>
                <a:latin typeface="Consolas" panose="020B0609020204030204" pitchFamily="49" charset="0"/>
              </a:rPr>
              <a:t>0</a:t>
            </a:r>
            <a:r>
              <a:rPr lang="en-US" altLang="ja-JP" sz="2400" dirty="0" smtClean="0">
                <a:solidFill>
                  <a:srgbClr val="000000"/>
                </a:solidFill>
                <a:latin typeface="Consolas" panose="020B0609020204030204" pitchFamily="49" charset="0"/>
              </a:rPr>
              <a:t>] = </a:t>
            </a:r>
            <a:r>
              <a:rPr lang="en-US" altLang="ja-JP" sz="2400" dirty="0" smtClean="0">
                <a:solidFill>
                  <a:srgbClr val="09885A"/>
                </a:solidFill>
                <a:latin typeface="Consolas" panose="020B0609020204030204" pitchFamily="49" charset="0"/>
              </a:rPr>
              <a:t>600</a:t>
            </a:r>
            <a:r>
              <a:rPr lang="en-US" altLang="ja-JP" sz="2400" dirty="0" smtClean="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400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1500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501161" y="9386251"/>
            <a:ext cx="11189678" cy="3785652"/>
          </a:xfrm>
          <a:prstGeom prst="rect">
            <a:avLst/>
          </a:prstGeom>
          <a:ln w="38100">
            <a:solidFill>
              <a:schemeClr val="bg2">
                <a:lumMod val="75000"/>
              </a:schemeClr>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testAllInputItemIs0</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a:t>
            </a:r>
            <a:r>
              <a:rPr lang="ja-JP" altLang="en-US" sz="2400" dirty="0">
                <a:solidFill>
                  <a:srgbClr val="008000"/>
                </a:solidFill>
                <a:latin typeface="Consolas" panose="020B0609020204030204" pitchFamily="49" charset="0"/>
              </a:rPr>
              <a:t>すべての要素が</a:t>
            </a:r>
            <a:r>
              <a:rPr lang="en-US" altLang="ja-JP" sz="2400" dirty="0">
                <a:solidFill>
                  <a:srgbClr val="008000"/>
                </a:solidFill>
                <a:latin typeface="Consolas" panose="020B0609020204030204" pitchFamily="49" charset="0"/>
              </a:rPr>
              <a:t>0</a:t>
            </a:r>
            <a:r>
              <a:rPr lang="ja-JP" altLang="en-US" sz="2400" dirty="0">
                <a:solidFill>
                  <a:srgbClr val="008000"/>
                </a:solidFill>
                <a:latin typeface="Consolas" panose="020B0609020204030204" pitchFamily="49" charset="0"/>
              </a:rPr>
              <a:t>の配列を用意</a:t>
            </a:r>
            <a:endParaRPr lang="ja-JP" altLang="en-US" sz="2400" dirty="0">
              <a:solidFill>
                <a:srgbClr val="000000"/>
              </a:solidFill>
              <a:latin typeface="Consolas" panose="020B0609020204030204" pitchFamily="49" charset="0"/>
            </a:endParaRPr>
          </a:p>
          <a:p>
            <a:pPr lvl="1"/>
            <a:r>
              <a:rPr lang="ja-JP" altLang="en-US"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正方形/長方形 6"/>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6</a:t>
            </a:r>
            <a:endParaRPr kumimoji="1" lang="ja-JP" altLang="en-US" sz="7200" dirty="0"/>
          </a:p>
        </p:txBody>
      </p:sp>
      <p:sp>
        <p:nvSpPr>
          <p:cNvPr id="8" name="テキスト ボックス 7"/>
          <p:cNvSpPr txBox="1"/>
          <p:nvPr/>
        </p:nvSpPr>
        <p:spPr>
          <a:xfrm>
            <a:off x="3246530" y="77373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164890" y="1391255"/>
            <a:ext cx="11862218" cy="3752326"/>
            <a:chOff x="-3886200" y="9696375"/>
            <a:chExt cx="7381876" cy="2335078"/>
          </a:xfrm>
        </p:grpSpPr>
        <p:pic>
          <p:nvPicPr>
            <p:cNvPr id="6" name="図 5"/>
            <p:cNvPicPr>
              <a:picLocks noChangeAspect="1"/>
            </p:cNvPicPr>
            <p:nvPr/>
          </p:nvPicPr>
          <p:blipFill rotWithShape="1">
            <a:blip r:embed="rId2"/>
            <a:srcRect l="50812" t="19410" r="45654" b="63206"/>
            <a:stretch/>
          </p:blipFill>
          <p:spPr>
            <a:xfrm>
              <a:off x="-257175" y="9696375"/>
              <a:ext cx="438150" cy="2335078"/>
            </a:xfrm>
            <a:prstGeom prst="rect">
              <a:avLst/>
            </a:prstGeom>
          </p:spPr>
        </p:pic>
        <p:pic>
          <p:nvPicPr>
            <p:cNvPr id="9" name="図 8"/>
            <p:cNvPicPr>
              <a:picLocks noChangeAspect="1"/>
            </p:cNvPicPr>
            <p:nvPr/>
          </p:nvPicPr>
          <p:blipFill rotWithShape="1">
            <a:blip r:embed="rId2"/>
            <a:srcRect l="96907" t="19410" r="1250" b="63206"/>
            <a:stretch/>
          </p:blipFill>
          <p:spPr>
            <a:xfrm>
              <a:off x="3267076" y="9696375"/>
              <a:ext cx="228600" cy="2335078"/>
            </a:xfrm>
            <a:prstGeom prst="rect">
              <a:avLst/>
            </a:prstGeom>
          </p:spPr>
        </p:pic>
        <p:pic>
          <p:nvPicPr>
            <p:cNvPr id="10" name="図 9"/>
            <p:cNvPicPr>
              <a:picLocks noChangeAspect="1"/>
            </p:cNvPicPr>
            <p:nvPr/>
          </p:nvPicPr>
          <p:blipFill rotWithShape="1">
            <a:blip r:embed="rId2"/>
            <a:srcRect l="59493" t="19410" r="15616" b="63206"/>
            <a:stretch/>
          </p:blipFill>
          <p:spPr>
            <a:xfrm>
              <a:off x="180975" y="9696375"/>
              <a:ext cx="3086101" cy="2335078"/>
            </a:xfrm>
            <a:prstGeom prst="rect">
              <a:avLst/>
            </a:prstGeom>
          </p:spPr>
        </p:pic>
        <p:pic>
          <p:nvPicPr>
            <p:cNvPr id="11" name="図 10"/>
            <p:cNvPicPr>
              <a:picLocks noChangeAspect="1"/>
            </p:cNvPicPr>
            <p:nvPr/>
          </p:nvPicPr>
          <p:blipFill rotWithShape="1">
            <a:blip r:embed="rId2"/>
            <a:srcRect l="8482" t="19410" r="64476" b="63206"/>
            <a:stretch/>
          </p:blipFill>
          <p:spPr>
            <a:xfrm>
              <a:off x="-3609975" y="9696375"/>
              <a:ext cx="3352800" cy="2335078"/>
            </a:xfrm>
            <a:prstGeom prst="rect">
              <a:avLst/>
            </a:prstGeom>
          </p:spPr>
        </p:pic>
        <p:pic>
          <p:nvPicPr>
            <p:cNvPr id="12" name="図 11"/>
            <p:cNvPicPr>
              <a:picLocks noChangeAspect="1"/>
            </p:cNvPicPr>
            <p:nvPr/>
          </p:nvPicPr>
          <p:blipFill rotWithShape="1">
            <a:blip r:embed="rId2"/>
            <a:srcRect l="416" t="19410" r="97356" b="63206"/>
            <a:stretch/>
          </p:blipFill>
          <p:spPr>
            <a:xfrm>
              <a:off x="-3886200" y="9696375"/>
              <a:ext cx="276225" cy="2335078"/>
            </a:xfrm>
            <a:prstGeom prst="rect">
              <a:avLst/>
            </a:prstGeom>
          </p:spPr>
        </p:pic>
      </p:grpSp>
      <p:pic>
        <p:nvPicPr>
          <p:cNvPr id="13" name="図 12"/>
          <p:cNvPicPr>
            <a:picLocks noChangeAspect="1"/>
          </p:cNvPicPr>
          <p:nvPr/>
        </p:nvPicPr>
        <p:blipFill rotWithShape="1">
          <a:blip r:embed="rId3"/>
          <a:srcRect l="15267" t="40182" r="64060" b="54781"/>
          <a:stretch/>
        </p:blipFill>
        <p:spPr>
          <a:xfrm>
            <a:off x="1426212" y="1508703"/>
            <a:ext cx="3752850" cy="609601"/>
          </a:xfrm>
          <a:prstGeom prst="rect">
            <a:avLst/>
          </a:prstGeom>
        </p:spPr>
      </p:pic>
      <p:pic>
        <p:nvPicPr>
          <p:cNvPr id="14" name="図 13"/>
          <p:cNvPicPr>
            <a:picLocks noChangeAspect="1"/>
          </p:cNvPicPr>
          <p:nvPr/>
        </p:nvPicPr>
        <p:blipFill rotWithShape="1">
          <a:blip r:embed="rId3"/>
          <a:srcRect l="64477" t="40520" r="15865" b="55297"/>
          <a:stretch/>
        </p:blipFill>
        <p:spPr>
          <a:xfrm>
            <a:off x="7498296" y="1560354"/>
            <a:ext cx="3568289" cy="506297"/>
          </a:xfrm>
          <a:prstGeom prst="rect">
            <a:avLst/>
          </a:prstGeom>
        </p:spPr>
      </p:pic>
      <p:sp>
        <p:nvSpPr>
          <p:cNvPr id="15" name="テキスト ボックス 14"/>
          <p:cNvSpPr txBox="1"/>
          <p:nvPr/>
        </p:nvSpPr>
        <p:spPr>
          <a:xfrm>
            <a:off x="2233416" y="220690"/>
            <a:ext cx="2026227" cy="369332"/>
          </a:xfrm>
          <a:prstGeom prst="rect">
            <a:avLst/>
          </a:prstGeom>
          <a:noFill/>
        </p:spPr>
        <p:txBody>
          <a:bodyPr wrap="square" rtlCol="0">
            <a:spAutoFit/>
          </a:bodyPr>
          <a:lstStyle/>
          <a:p>
            <a:r>
              <a:rPr lang="en-US" altLang="ja-JP" dirty="0" smtClean="0"/>
              <a:t>Rank 1</a:t>
            </a:r>
            <a:endParaRPr kumimoji="1" lang="ja-JP" altLang="en-US" dirty="0"/>
          </a:p>
        </p:txBody>
      </p:sp>
    </p:spTree>
    <p:extLst>
      <p:ext uri="{BB962C8B-B14F-4D97-AF65-F5344CB8AC3E}">
        <p14:creationId xmlns:p14="http://schemas.microsoft.com/office/powerpoint/2010/main" val="2106851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05272" y="5963677"/>
            <a:ext cx="11629294" cy="895629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ItemStock06</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intArray1</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intArray2</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int1</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(intArray1);</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int0</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(intArray0);</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int2</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(intArray2);</a:t>
            </a:r>
          </a:p>
          <a:p>
            <a:pPr lvl="1"/>
            <a:r>
              <a:rPr lang="en-US" altLang="ja-JP" sz="2400" dirty="0">
                <a:solidFill>
                  <a:srgbClr val="000000"/>
                </a:solidFill>
                <a:latin typeface="Consolas" panose="020B0609020204030204" pitchFamily="49" charset="0"/>
              </a:rPr>
              <a:t>     intArray1[</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int0);</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int1);</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int2);</a:t>
            </a:r>
          </a:p>
          <a:p>
            <a:pPr lvl="1"/>
            <a:r>
              <a:rPr lang="en-US" altLang="ja-JP" sz="2400" dirty="0">
                <a:solidFill>
                  <a:srgbClr val="000000"/>
                </a:solidFill>
                <a:latin typeface="Consolas" panose="020B0609020204030204" pitchFamily="49" charset="0"/>
              </a:rPr>
              <a:t>     </a:t>
            </a:r>
            <a:r>
              <a:rPr lang="en-US" altLang="ja-JP" sz="2400" dirty="0">
                <a:solidFill>
                  <a:srgbClr val="AF00DB"/>
                </a:solidFill>
                <a:latin typeface="Consolas" panose="020B0609020204030204" pitchFamily="49" charset="0"/>
              </a:rPr>
              <a:t>try</a:t>
            </a:r>
            <a:r>
              <a:rPr lang="en-US" altLang="ja-JP" sz="2400" dirty="0">
                <a:solidFill>
                  <a:srgbClr val="000000"/>
                </a:solidFill>
                <a:latin typeface="Consolas" panose="020B0609020204030204" pitchFamily="49" charset="0"/>
              </a:rPr>
              <a:t> {</a:t>
            </a:r>
          </a:p>
          <a:p>
            <a:pPr lvl="2"/>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null</a:t>
            </a:r>
            <a:r>
              <a:rPr lang="en-US" altLang="ja-JP" sz="2400" dirty="0">
                <a:solidFill>
                  <a:srgbClr val="000000"/>
                </a:solidFill>
                <a:latin typeface="Consolas" panose="020B0609020204030204" pitchFamily="49" charset="0"/>
              </a:rPr>
              <a:t>);</a:t>
            </a:r>
          </a:p>
          <a:p>
            <a:pPr lvl="2"/>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"Expecting exception: </a:t>
            </a:r>
            <a:r>
              <a:rPr lang="en-US" altLang="ja-JP" sz="2400" dirty="0" err="1">
                <a:solidFill>
                  <a:srgbClr val="A31515"/>
                </a:solidFill>
                <a:latin typeface="Consolas" panose="020B0609020204030204" pitchFamily="49" charset="0"/>
              </a:rPr>
              <a:t>NullPointerException</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r>
            <a:br>
              <a:rPr lang="en-US" altLang="ja-JP" sz="2400" dirty="0">
                <a:solidFill>
                  <a:srgbClr val="000000"/>
                </a:solidFill>
                <a:latin typeface="Consolas" panose="020B0609020204030204" pitchFamily="49" charset="0"/>
              </a:rPr>
            </a:b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catch</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NullPointerException</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no message in exception (</a:t>
            </a:r>
            <a:r>
              <a:rPr lang="en-US" altLang="ja-JP" sz="2400" dirty="0" err="1">
                <a:solidFill>
                  <a:srgbClr val="008000"/>
                </a:solidFill>
                <a:latin typeface="Consolas" panose="020B0609020204030204" pitchFamily="49" charset="0"/>
              </a:rPr>
              <a:t>getMessage</a:t>
            </a:r>
            <a:r>
              <a:rPr lang="en-US" altLang="ja-JP" sz="2400" dirty="0">
                <a:solidFill>
                  <a:srgbClr val="008000"/>
                </a:solidFill>
                <a:latin typeface="Consolas" panose="020B0609020204030204" pitchFamily="49" charset="0"/>
              </a:rPr>
              <a:t>() returned null)</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2"/>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verifyException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"tutorial.ItemStock06"</a:t>
            </a:r>
            <a:r>
              <a:rPr lang="en-US" altLang="ja-JP" sz="2400" dirty="0">
                <a:solidFill>
                  <a:srgbClr val="000000"/>
                </a:solidFill>
                <a:latin typeface="Consolas" panose="020B0609020204030204" pitchFamily="49" charset="0"/>
              </a:rPr>
              <a:t>, e);</a:t>
            </a:r>
          </a:p>
          <a:p>
            <a:pPr lvl="1"/>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5" name="正方形/長方形 4"/>
          <p:cNvSpPr/>
          <p:nvPr/>
        </p:nvSpPr>
        <p:spPr>
          <a:xfrm>
            <a:off x="369046" y="167580"/>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7</a:t>
            </a:r>
            <a:endParaRPr kumimoji="1" lang="ja-JP" altLang="en-US" sz="7200" dirty="0"/>
          </a:p>
        </p:txBody>
      </p:sp>
      <p:sp>
        <p:nvSpPr>
          <p:cNvPr id="6" name="テキスト ボックス 5"/>
          <p:cNvSpPr txBox="1"/>
          <p:nvPr/>
        </p:nvSpPr>
        <p:spPr>
          <a:xfrm>
            <a:off x="3439797" y="67342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67881" y="5282679"/>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3" name="グループ化 2"/>
          <p:cNvGrpSpPr/>
          <p:nvPr/>
        </p:nvGrpSpPr>
        <p:grpSpPr>
          <a:xfrm>
            <a:off x="152401" y="1272891"/>
            <a:ext cx="11923485" cy="3788584"/>
            <a:chOff x="-2524125" y="6476925"/>
            <a:chExt cx="7339183" cy="2331962"/>
          </a:xfrm>
        </p:grpSpPr>
        <p:pic>
          <p:nvPicPr>
            <p:cNvPr id="8" name="図 7"/>
            <p:cNvPicPr>
              <a:picLocks noChangeAspect="1"/>
            </p:cNvPicPr>
            <p:nvPr/>
          </p:nvPicPr>
          <p:blipFill rotWithShape="1">
            <a:blip r:embed="rId2"/>
            <a:srcRect l="50737" t="9367" r="45649" b="73253"/>
            <a:stretch/>
          </p:blipFill>
          <p:spPr>
            <a:xfrm>
              <a:off x="1132873" y="6476925"/>
              <a:ext cx="447676" cy="2331962"/>
            </a:xfrm>
            <a:prstGeom prst="rect">
              <a:avLst/>
            </a:prstGeom>
          </p:spPr>
        </p:pic>
        <p:pic>
          <p:nvPicPr>
            <p:cNvPr id="9" name="図 8"/>
            <p:cNvPicPr>
              <a:picLocks noChangeAspect="1"/>
            </p:cNvPicPr>
            <p:nvPr/>
          </p:nvPicPr>
          <p:blipFill rotWithShape="1">
            <a:blip r:embed="rId2"/>
            <a:srcRect l="8209" t="9367" r="64336" b="73253"/>
            <a:stretch/>
          </p:blipFill>
          <p:spPr>
            <a:xfrm>
              <a:off x="-2257425" y="6476925"/>
              <a:ext cx="3400425" cy="2331962"/>
            </a:xfrm>
            <a:prstGeom prst="rect">
              <a:avLst/>
            </a:prstGeom>
          </p:spPr>
        </p:pic>
        <p:pic>
          <p:nvPicPr>
            <p:cNvPr id="10" name="図 9"/>
            <p:cNvPicPr>
              <a:picLocks noChangeAspect="1"/>
            </p:cNvPicPr>
            <p:nvPr/>
          </p:nvPicPr>
          <p:blipFill rotWithShape="1">
            <a:blip r:embed="rId2"/>
            <a:srcRect l="364" t="9367" r="97483" b="73253"/>
            <a:stretch/>
          </p:blipFill>
          <p:spPr>
            <a:xfrm>
              <a:off x="-2524125" y="6476925"/>
              <a:ext cx="266700" cy="2331962"/>
            </a:xfrm>
            <a:prstGeom prst="rect">
              <a:avLst/>
            </a:prstGeom>
          </p:spPr>
        </p:pic>
        <p:pic>
          <p:nvPicPr>
            <p:cNvPr id="11" name="図 10"/>
            <p:cNvPicPr>
              <a:picLocks noChangeAspect="1"/>
            </p:cNvPicPr>
            <p:nvPr/>
          </p:nvPicPr>
          <p:blipFill rotWithShape="1">
            <a:blip r:embed="rId2"/>
            <a:srcRect l="96880" t="9367" r="1197" b="73253"/>
            <a:stretch/>
          </p:blipFill>
          <p:spPr>
            <a:xfrm>
              <a:off x="4576933" y="6476925"/>
              <a:ext cx="238125" cy="2331962"/>
            </a:xfrm>
            <a:prstGeom prst="rect">
              <a:avLst/>
            </a:prstGeom>
          </p:spPr>
        </p:pic>
        <p:pic>
          <p:nvPicPr>
            <p:cNvPr id="12" name="図 11"/>
            <p:cNvPicPr>
              <a:picLocks noChangeAspect="1"/>
            </p:cNvPicPr>
            <p:nvPr/>
          </p:nvPicPr>
          <p:blipFill rotWithShape="1">
            <a:blip r:embed="rId2"/>
            <a:srcRect l="59274" t="9367" r="16424" b="73253"/>
            <a:stretch/>
          </p:blipFill>
          <p:spPr>
            <a:xfrm>
              <a:off x="1580549" y="6476925"/>
              <a:ext cx="3009900" cy="2331962"/>
            </a:xfrm>
            <a:prstGeom prst="rect">
              <a:avLst/>
            </a:prstGeom>
          </p:spPr>
        </p:pic>
      </p:grpSp>
      <p:pic>
        <p:nvPicPr>
          <p:cNvPr id="13" name="図 12"/>
          <p:cNvPicPr>
            <a:picLocks noChangeAspect="1"/>
          </p:cNvPicPr>
          <p:nvPr/>
        </p:nvPicPr>
        <p:blipFill rotWithShape="1">
          <a:blip r:embed="rId3"/>
          <a:srcRect l="15267" t="40182" r="64060" b="54781"/>
          <a:stretch/>
        </p:blipFill>
        <p:spPr>
          <a:xfrm>
            <a:off x="1471488" y="1430358"/>
            <a:ext cx="3752850" cy="609601"/>
          </a:xfrm>
          <a:prstGeom prst="rect">
            <a:avLst/>
          </a:prstGeom>
        </p:spPr>
      </p:pic>
      <p:pic>
        <p:nvPicPr>
          <p:cNvPr id="14" name="図 13"/>
          <p:cNvPicPr>
            <a:picLocks noChangeAspect="1"/>
          </p:cNvPicPr>
          <p:nvPr/>
        </p:nvPicPr>
        <p:blipFill rotWithShape="1">
          <a:blip r:embed="rId3"/>
          <a:srcRect l="64477" t="40521" r="14741" b="54774"/>
          <a:stretch/>
        </p:blipFill>
        <p:spPr>
          <a:xfrm>
            <a:off x="7481840" y="1482009"/>
            <a:ext cx="3772314" cy="569529"/>
          </a:xfrm>
          <a:prstGeom prst="rect">
            <a:avLst/>
          </a:prstGeom>
        </p:spPr>
      </p:pic>
      <p:sp>
        <p:nvSpPr>
          <p:cNvPr id="15" name="テキスト ボックス 14"/>
          <p:cNvSpPr txBox="1"/>
          <p:nvPr/>
        </p:nvSpPr>
        <p:spPr>
          <a:xfrm>
            <a:off x="2233416" y="220690"/>
            <a:ext cx="2026227" cy="369332"/>
          </a:xfrm>
          <a:prstGeom prst="rect">
            <a:avLst/>
          </a:prstGeom>
          <a:noFill/>
        </p:spPr>
        <p:txBody>
          <a:bodyPr wrap="square" rtlCol="0">
            <a:spAutoFit/>
          </a:bodyPr>
          <a:lstStyle/>
          <a:p>
            <a:r>
              <a:rPr lang="en-US" altLang="ja-JP" dirty="0" smtClean="0"/>
              <a:t>Rank 6</a:t>
            </a:r>
            <a:endParaRPr kumimoji="1" lang="ja-JP" altLang="en-US" dirty="0"/>
          </a:p>
        </p:txBody>
      </p:sp>
    </p:spTree>
    <p:extLst>
      <p:ext uri="{BB962C8B-B14F-4D97-AF65-F5344CB8AC3E}">
        <p14:creationId xmlns:p14="http://schemas.microsoft.com/office/powerpoint/2010/main" val="1827421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97288" y="12272387"/>
            <a:ext cx="104452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testCountAllItem0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897288" y="5724069"/>
            <a:ext cx="104452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testCountAddItem0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totalItem</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25</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25</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50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t>
            </a:r>
            <a:r>
              <a:rPr lang="en-US" altLang="ja-JP" sz="2400" dirty="0" err="1">
                <a:solidFill>
                  <a:srgbClr val="000000"/>
                </a:solidFill>
                <a:latin typeface="Consolas" panose="020B0609020204030204" pitchFamily="49" charset="0"/>
              </a:rPr>
              <a:t>totalItem</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5" name="正方形/長方形 4"/>
          <p:cNvSpPr/>
          <p:nvPr/>
        </p:nvSpPr>
        <p:spPr>
          <a:xfrm>
            <a:off x="897288" y="8813562"/>
            <a:ext cx="10445262" cy="30469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//empty array</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testItemIsNothing</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intArray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intArray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p>
        </p:txBody>
      </p:sp>
      <p:sp>
        <p:nvSpPr>
          <p:cNvPr id="8" name="正方形/長方形 7"/>
          <p:cNvSpPr/>
          <p:nvPr/>
        </p:nvSpPr>
        <p:spPr>
          <a:xfrm>
            <a:off x="106968" y="20459"/>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8</a:t>
            </a:r>
            <a:endParaRPr kumimoji="1" lang="ja-JP" altLang="en-US" sz="7200" dirty="0"/>
          </a:p>
        </p:txBody>
      </p:sp>
      <p:sp>
        <p:nvSpPr>
          <p:cNvPr id="9" name="テキスト ボックス 8"/>
          <p:cNvSpPr txBox="1"/>
          <p:nvPr/>
        </p:nvSpPr>
        <p:spPr>
          <a:xfrm>
            <a:off x="3443622" y="484459"/>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240930" y="1085296"/>
            <a:ext cx="11757978" cy="3696305"/>
            <a:chOff x="-4190999" y="8296200"/>
            <a:chExt cx="7300911" cy="2295156"/>
          </a:xfrm>
        </p:grpSpPr>
        <p:pic>
          <p:nvPicPr>
            <p:cNvPr id="11" name="図 10"/>
            <p:cNvPicPr>
              <a:picLocks noChangeAspect="1"/>
            </p:cNvPicPr>
            <p:nvPr/>
          </p:nvPicPr>
          <p:blipFill rotWithShape="1">
            <a:blip r:embed="rId2"/>
            <a:srcRect l="96473" t="6896" r="1141" b="75978"/>
            <a:stretch/>
          </p:blipFill>
          <p:spPr>
            <a:xfrm>
              <a:off x="2814638" y="8296200"/>
              <a:ext cx="295274" cy="2295156"/>
            </a:xfrm>
            <a:prstGeom prst="rect">
              <a:avLst/>
            </a:prstGeom>
          </p:spPr>
        </p:pic>
        <p:pic>
          <p:nvPicPr>
            <p:cNvPr id="12" name="図 11"/>
            <p:cNvPicPr>
              <a:picLocks noChangeAspect="1"/>
            </p:cNvPicPr>
            <p:nvPr/>
          </p:nvPicPr>
          <p:blipFill rotWithShape="1">
            <a:blip r:embed="rId2"/>
            <a:srcRect l="59669" t="6896" r="16617" b="75978"/>
            <a:stretch/>
          </p:blipFill>
          <p:spPr>
            <a:xfrm>
              <a:off x="-119062" y="8296200"/>
              <a:ext cx="2933700" cy="2295156"/>
            </a:xfrm>
            <a:prstGeom prst="rect">
              <a:avLst/>
            </a:prstGeom>
          </p:spPr>
        </p:pic>
        <p:pic>
          <p:nvPicPr>
            <p:cNvPr id="13" name="図 12"/>
            <p:cNvPicPr>
              <a:picLocks noChangeAspect="1"/>
            </p:cNvPicPr>
            <p:nvPr/>
          </p:nvPicPr>
          <p:blipFill rotWithShape="1">
            <a:blip r:embed="rId2"/>
            <a:srcRect l="50661" t="6896" r="45721" b="75978"/>
            <a:stretch/>
          </p:blipFill>
          <p:spPr>
            <a:xfrm>
              <a:off x="-566737" y="8296200"/>
              <a:ext cx="447675" cy="2295156"/>
            </a:xfrm>
            <a:prstGeom prst="rect">
              <a:avLst/>
            </a:prstGeom>
          </p:spPr>
        </p:pic>
        <p:pic>
          <p:nvPicPr>
            <p:cNvPr id="14" name="図 13"/>
            <p:cNvPicPr>
              <a:picLocks noChangeAspect="1"/>
            </p:cNvPicPr>
            <p:nvPr/>
          </p:nvPicPr>
          <p:blipFill rotWithShape="1">
            <a:blip r:embed="rId2"/>
            <a:srcRect l="8314" t="6896" r="64738" b="75978"/>
            <a:stretch/>
          </p:blipFill>
          <p:spPr>
            <a:xfrm>
              <a:off x="-3895724" y="8296200"/>
              <a:ext cx="3333750" cy="2295156"/>
            </a:xfrm>
            <a:prstGeom prst="rect">
              <a:avLst/>
            </a:prstGeom>
          </p:spPr>
        </p:pic>
        <p:pic>
          <p:nvPicPr>
            <p:cNvPr id="15" name="図 14"/>
            <p:cNvPicPr>
              <a:picLocks noChangeAspect="1"/>
            </p:cNvPicPr>
            <p:nvPr/>
          </p:nvPicPr>
          <p:blipFill rotWithShape="1">
            <a:blip r:embed="rId2"/>
            <a:srcRect l="307" t="6896" r="97306" b="75978"/>
            <a:stretch/>
          </p:blipFill>
          <p:spPr>
            <a:xfrm>
              <a:off x="-4190999" y="8296200"/>
              <a:ext cx="295275" cy="2295156"/>
            </a:xfrm>
            <a:prstGeom prst="rect">
              <a:avLst/>
            </a:prstGeom>
          </p:spPr>
        </p:pic>
      </p:grpSp>
      <p:sp>
        <p:nvSpPr>
          <p:cNvPr id="16" name="テキスト ボックス 15"/>
          <p:cNvSpPr txBox="1"/>
          <p:nvPr/>
        </p:nvSpPr>
        <p:spPr>
          <a:xfrm>
            <a:off x="3271706" y="4989066"/>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7" name="図 16"/>
          <p:cNvPicPr>
            <a:picLocks noChangeAspect="1"/>
          </p:cNvPicPr>
          <p:nvPr/>
        </p:nvPicPr>
        <p:blipFill rotWithShape="1">
          <a:blip r:embed="rId3"/>
          <a:srcRect l="15267" t="40182" r="64060" b="54781"/>
          <a:stretch/>
        </p:blipFill>
        <p:spPr>
          <a:xfrm>
            <a:off x="1517358" y="1176284"/>
            <a:ext cx="3752850" cy="609601"/>
          </a:xfrm>
          <a:prstGeom prst="rect">
            <a:avLst/>
          </a:prstGeom>
        </p:spPr>
      </p:pic>
      <p:pic>
        <p:nvPicPr>
          <p:cNvPr id="18" name="図 17"/>
          <p:cNvPicPr>
            <a:picLocks noChangeAspect="1"/>
          </p:cNvPicPr>
          <p:nvPr/>
        </p:nvPicPr>
        <p:blipFill rotWithShape="1">
          <a:blip r:embed="rId3"/>
          <a:srcRect l="64477" t="40520" r="15865" b="55297"/>
          <a:stretch/>
        </p:blipFill>
        <p:spPr>
          <a:xfrm>
            <a:off x="7598435" y="1227936"/>
            <a:ext cx="3568289" cy="506297"/>
          </a:xfrm>
          <a:prstGeom prst="rect">
            <a:avLst/>
          </a:prstGeom>
        </p:spPr>
      </p:pic>
      <p:sp>
        <p:nvSpPr>
          <p:cNvPr id="19" name="テキスト ボックス 18"/>
          <p:cNvSpPr txBox="1"/>
          <p:nvPr/>
        </p:nvSpPr>
        <p:spPr>
          <a:xfrm>
            <a:off x="2233416" y="220690"/>
            <a:ext cx="2026227" cy="369332"/>
          </a:xfrm>
          <a:prstGeom prst="rect">
            <a:avLst/>
          </a:prstGeom>
          <a:noFill/>
        </p:spPr>
        <p:txBody>
          <a:bodyPr wrap="square" rtlCol="0">
            <a:spAutoFit/>
          </a:bodyPr>
          <a:lstStyle/>
          <a:p>
            <a:r>
              <a:rPr lang="en-US" altLang="ja-JP" dirty="0" smtClean="0"/>
              <a:t>Rank 5</a:t>
            </a:r>
            <a:endParaRPr kumimoji="1" lang="ja-JP" altLang="en-US" dirty="0"/>
          </a:p>
        </p:txBody>
      </p:sp>
    </p:spTree>
    <p:extLst>
      <p:ext uri="{BB962C8B-B14F-4D97-AF65-F5344CB8AC3E}">
        <p14:creationId xmlns:p14="http://schemas.microsoft.com/office/powerpoint/2010/main" val="2314154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305976" y="12599369"/>
            <a:ext cx="9824809"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ja-JP" altLang="en-US" dirty="0" smtClean="0">
                <a:solidFill>
                  <a:srgbClr val="000000"/>
                </a:solidFill>
                <a:latin typeface="Consolas" panose="020B0609020204030204" pitchFamily="49" charset="0"/>
              </a:rPr>
              <a:t>　　　</a:t>
            </a:r>
            <a:r>
              <a:rPr lang="en-US" altLang="ja-JP" dirty="0" smtClean="0">
                <a:solidFill>
                  <a:srgbClr val="267F99"/>
                </a:solidFill>
                <a:latin typeface="Consolas" panose="020B0609020204030204" pitchFamily="49" charset="0"/>
              </a:rPr>
              <a:t>@</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test03</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int2</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int3</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500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int4</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600</a:t>
            </a:r>
            <a:r>
              <a:rPr lang="en-US" altLang="ja-JP" dirty="0">
                <a:solidFill>
                  <a:srgbClr val="000000"/>
                </a:solidFill>
                <a:latin typeface="Consolas" panose="020B0609020204030204" pitchFamily="49" charset="0"/>
              </a:rPr>
              <a:t>, int1);</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1000</a:t>
            </a:r>
            <a:r>
              <a:rPr lang="en-US" altLang="ja-JP" dirty="0">
                <a:solidFill>
                  <a:srgbClr val="000000"/>
                </a:solidFill>
                <a:latin typeface="Consolas" panose="020B0609020204030204" pitchFamily="49" charset="0"/>
              </a:rPr>
              <a:t>, int2);</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1500</a:t>
            </a:r>
            <a:r>
              <a:rPr lang="en-US" altLang="ja-JP" dirty="0">
                <a:solidFill>
                  <a:srgbClr val="000000"/>
                </a:solidFill>
                <a:latin typeface="Consolas" panose="020B0609020204030204" pitchFamily="49" charset="0"/>
              </a:rPr>
              <a:t>, int3);</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2000</a:t>
            </a:r>
            <a:r>
              <a:rPr lang="en-US" altLang="ja-JP" dirty="0">
                <a:solidFill>
                  <a:srgbClr val="000000"/>
                </a:solidFill>
                <a:latin typeface="Consolas" panose="020B0609020204030204" pitchFamily="49" charset="0"/>
              </a:rPr>
              <a:t>, int4);</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3" name="正方形/長方形 2"/>
          <p:cNvSpPr/>
          <p:nvPr/>
        </p:nvSpPr>
        <p:spPr>
          <a:xfrm>
            <a:off x="1305976" y="5168282"/>
            <a:ext cx="9824809" cy="369331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test01</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intArray0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2</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intArray0[</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intArray0[</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(intArray0);</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int0);</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intArray1</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intArray1[</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853</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(intArray1);</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853</a:t>
            </a:r>
            <a:r>
              <a:rPr lang="en-US" altLang="ja-JP" dirty="0">
                <a:solidFill>
                  <a:srgbClr val="000000"/>
                </a:solidFill>
                <a:latin typeface="Consolas" panose="020B0609020204030204" pitchFamily="49" charset="0"/>
              </a:rPr>
              <a:t>, int1);</a:t>
            </a:r>
          </a:p>
          <a:p>
            <a:r>
              <a:rPr lang="en-US" altLang="ja-JP" dirty="0">
                <a:solidFill>
                  <a:srgbClr val="000000"/>
                </a:solidFill>
                <a:latin typeface="Consolas" panose="020B0609020204030204" pitchFamily="49" charset="0"/>
              </a:rPr>
              <a:t>     }</a:t>
            </a:r>
          </a:p>
        </p:txBody>
      </p:sp>
      <p:sp>
        <p:nvSpPr>
          <p:cNvPr id="4" name="正方形/長方形 3"/>
          <p:cNvSpPr/>
          <p:nvPr/>
        </p:nvSpPr>
        <p:spPr>
          <a:xfrm>
            <a:off x="1305976" y="9022325"/>
            <a:ext cx="9824809"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 </a:t>
            </a:r>
            <a:r>
              <a:rPr lang="en-US" altLang="ja-JP" dirty="0">
                <a:solidFill>
                  <a:srgbClr val="008000"/>
                </a:solidFill>
                <a:latin typeface="Consolas" panose="020B0609020204030204" pitchFamily="49" charset="0"/>
              </a:rPr>
              <a:t>//</a:t>
            </a:r>
            <a:r>
              <a:rPr lang="ja-JP" altLang="en-US" dirty="0">
                <a:solidFill>
                  <a:srgbClr val="008000"/>
                </a:solidFill>
                <a:latin typeface="Consolas" panose="020B0609020204030204" pitchFamily="49" charset="0"/>
              </a:rPr>
              <a:t>外部の</a:t>
            </a:r>
            <a:r>
              <a:rPr lang="en-US" altLang="ja-JP" dirty="0">
                <a:solidFill>
                  <a:srgbClr val="008000"/>
                </a:solidFill>
                <a:latin typeface="Consolas" panose="020B0609020204030204" pitchFamily="49" charset="0"/>
              </a:rPr>
              <a:t>csv</a:t>
            </a:r>
            <a:r>
              <a:rPr lang="ja-JP" altLang="en-US" dirty="0">
                <a:solidFill>
                  <a:srgbClr val="008000"/>
                </a:solidFill>
                <a:latin typeface="Consolas" panose="020B0609020204030204" pitchFamily="49" charset="0"/>
              </a:rPr>
              <a:t>ファイルを使用</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test02</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&gt;&gt; </a:t>
            </a:r>
            <a:r>
              <a:rPr lang="en-US" altLang="ja-JP" dirty="0" err="1">
                <a:solidFill>
                  <a:srgbClr val="001080"/>
                </a:solidFill>
                <a:latin typeface="Consolas" panose="020B0609020204030204" pitchFamily="49" charset="0"/>
              </a:rPr>
              <a:t>inputArray</a:t>
            </a:r>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ArrayList</a:t>
            </a:r>
            <a:r>
              <a:rPr lang="en-US" altLang="ja-JP" dirty="0">
                <a:solidFill>
                  <a:srgbClr val="000000"/>
                </a:solidFill>
                <a:latin typeface="Consolas" panose="020B0609020204030204" pitchFamily="49" charset="0"/>
              </a:rPr>
              <a:t>&lt;&gt;();</a:t>
            </a:r>
          </a:p>
          <a:p>
            <a:pPr lvl="1"/>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try</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Scanner</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scanner</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Scanner</a:t>
            </a:r>
            <a:r>
              <a:rPr lang="en-US" altLang="ja-JP" dirty="0">
                <a:solidFill>
                  <a:srgbClr val="000000"/>
                </a:solidFill>
                <a:latin typeface="Consolas" panose="020B0609020204030204" pitchFamily="49" charset="0"/>
              </a:rPr>
              <a:t>(</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File</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"test.csv"</a:t>
            </a:r>
            <a:r>
              <a:rPr lang="en-US" altLang="ja-JP" dirty="0">
                <a:solidFill>
                  <a:srgbClr val="000000"/>
                </a:solidFill>
                <a:latin typeface="Consolas" panose="020B0609020204030204" pitchFamily="49" charset="0"/>
              </a:rPr>
              <a:t>));) {</a:t>
            </a:r>
            <a:endParaRPr lang="ja-JP" altLang="en-US" dirty="0">
              <a:solidFill>
                <a:srgbClr val="000000"/>
              </a:solidFill>
              <a:latin typeface="Consolas" panose="020B0609020204030204" pitchFamily="49" charset="0"/>
            </a:endParaRPr>
          </a:p>
          <a:p>
            <a:pPr lvl="2"/>
            <a:r>
              <a:rPr lang="ja-JP" altLang="en-US"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while</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scanner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hasNextLine</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inputArray</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getRecordFromLine</a:t>
            </a:r>
            <a:r>
              <a:rPr lang="en-US" altLang="ja-JP" dirty="0">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scanner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nextLine</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1940</a:t>
            </a:r>
            <a:r>
              <a:rPr lang="en-US" altLang="ja-JP" dirty="0">
                <a:solidFill>
                  <a:srgbClr val="000000"/>
                </a:solidFill>
                <a:latin typeface="Consolas" panose="020B0609020204030204" pitchFamily="49" charset="0"/>
              </a:rPr>
              <a:t>, int0);</a:t>
            </a:r>
          </a:p>
          <a:p>
            <a:r>
              <a:rPr lang="en-US" altLang="ja-JP" dirty="0">
                <a:solidFill>
                  <a:srgbClr val="000000"/>
                </a:solidFill>
                <a:latin typeface="Consolas" panose="020B0609020204030204" pitchFamily="49" charset="0"/>
              </a:rPr>
              <a:t>     }</a:t>
            </a:r>
          </a:p>
        </p:txBody>
      </p:sp>
      <p:sp>
        <p:nvSpPr>
          <p:cNvPr id="7" name="正方形/長方形 6"/>
          <p:cNvSpPr/>
          <p:nvPr/>
        </p:nvSpPr>
        <p:spPr>
          <a:xfrm>
            <a:off x="85104" y="9899"/>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9</a:t>
            </a:r>
            <a:endParaRPr kumimoji="1" lang="ja-JP" altLang="en-US" sz="7200" dirty="0"/>
          </a:p>
        </p:txBody>
      </p:sp>
      <p:sp>
        <p:nvSpPr>
          <p:cNvPr id="8" name="テキスト ボックス 7"/>
          <p:cNvSpPr txBox="1"/>
          <p:nvPr/>
        </p:nvSpPr>
        <p:spPr>
          <a:xfrm>
            <a:off x="3368910" y="282580"/>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23414" y="928914"/>
            <a:ext cx="11874054" cy="4021119"/>
            <a:chOff x="-3203353" y="6667422"/>
            <a:chExt cx="6846668" cy="2318607"/>
          </a:xfrm>
        </p:grpSpPr>
        <p:pic>
          <p:nvPicPr>
            <p:cNvPr id="9" name="図 8"/>
            <p:cNvPicPr>
              <a:picLocks noChangeAspect="1"/>
            </p:cNvPicPr>
            <p:nvPr/>
          </p:nvPicPr>
          <p:blipFill rotWithShape="1">
            <a:blip r:embed="rId2"/>
            <a:srcRect l="96495" t="9511" r="963" b="73181"/>
            <a:stretch/>
          </p:blipFill>
          <p:spPr>
            <a:xfrm>
              <a:off x="3328989" y="6667424"/>
              <a:ext cx="314326" cy="2318605"/>
            </a:xfrm>
            <a:prstGeom prst="rect">
              <a:avLst/>
            </a:prstGeom>
          </p:spPr>
        </p:pic>
        <p:pic>
          <p:nvPicPr>
            <p:cNvPr id="10" name="図 9"/>
            <p:cNvPicPr>
              <a:picLocks noChangeAspect="1"/>
            </p:cNvPicPr>
            <p:nvPr/>
          </p:nvPicPr>
          <p:blipFill rotWithShape="1">
            <a:blip r:embed="rId2"/>
            <a:srcRect l="59830" t="9511" r="19218" b="73181"/>
            <a:stretch/>
          </p:blipFill>
          <p:spPr>
            <a:xfrm>
              <a:off x="738189" y="6667424"/>
              <a:ext cx="2590800" cy="2318605"/>
            </a:xfrm>
            <a:prstGeom prst="rect">
              <a:avLst/>
            </a:prstGeom>
          </p:spPr>
        </p:pic>
        <p:pic>
          <p:nvPicPr>
            <p:cNvPr id="11" name="図 10"/>
            <p:cNvPicPr>
              <a:picLocks noChangeAspect="1"/>
            </p:cNvPicPr>
            <p:nvPr/>
          </p:nvPicPr>
          <p:blipFill rotWithShape="1">
            <a:blip r:embed="rId2"/>
            <a:srcRect l="51049" t="9511" r="46367" b="73181"/>
            <a:stretch/>
          </p:blipFill>
          <p:spPr>
            <a:xfrm>
              <a:off x="418663" y="6667424"/>
              <a:ext cx="319526" cy="2318605"/>
            </a:xfrm>
            <a:prstGeom prst="rect">
              <a:avLst/>
            </a:prstGeom>
          </p:spPr>
        </p:pic>
        <p:pic>
          <p:nvPicPr>
            <p:cNvPr id="12" name="図 11"/>
            <p:cNvPicPr>
              <a:picLocks noChangeAspect="1"/>
            </p:cNvPicPr>
            <p:nvPr/>
          </p:nvPicPr>
          <p:blipFill rotWithShape="1">
            <a:blip r:embed="rId2"/>
            <a:srcRect l="8376" t="9511" r="64742" b="73181"/>
            <a:stretch/>
          </p:blipFill>
          <p:spPr>
            <a:xfrm>
              <a:off x="-2905562" y="6667422"/>
              <a:ext cx="3324225" cy="2318605"/>
            </a:xfrm>
            <a:prstGeom prst="rect">
              <a:avLst/>
            </a:prstGeom>
          </p:spPr>
        </p:pic>
        <p:pic>
          <p:nvPicPr>
            <p:cNvPr id="13" name="図 12"/>
            <p:cNvPicPr>
              <a:picLocks noChangeAspect="1"/>
            </p:cNvPicPr>
            <p:nvPr/>
          </p:nvPicPr>
          <p:blipFill rotWithShape="1">
            <a:blip r:embed="rId2"/>
            <a:srcRect l="442" t="9511" r="97016" b="73181"/>
            <a:stretch/>
          </p:blipFill>
          <p:spPr>
            <a:xfrm>
              <a:off x="-3203353" y="6667423"/>
              <a:ext cx="314325" cy="2318605"/>
            </a:xfrm>
            <a:prstGeom prst="rect">
              <a:avLst/>
            </a:prstGeom>
          </p:spPr>
        </p:pic>
      </p:grpSp>
      <p:pic>
        <p:nvPicPr>
          <p:cNvPr id="14" name="図 13"/>
          <p:cNvPicPr>
            <a:picLocks noChangeAspect="1"/>
          </p:cNvPicPr>
          <p:nvPr/>
        </p:nvPicPr>
        <p:blipFill rotWithShape="1">
          <a:blip r:embed="rId3"/>
          <a:srcRect l="15267" t="40182" r="64060" b="54781"/>
          <a:stretch/>
        </p:blipFill>
        <p:spPr>
          <a:xfrm>
            <a:off x="1458848" y="1009094"/>
            <a:ext cx="4327184" cy="702894"/>
          </a:xfrm>
          <a:prstGeom prst="rect">
            <a:avLst/>
          </a:prstGeom>
        </p:spPr>
      </p:pic>
      <p:pic>
        <p:nvPicPr>
          <p:cNvPr id="15" name="図 14"/>
          <p:cNvPicPr>
            <a:picLocks noChangeAspect="1"/>
          </p:cNvPicPr>
          <p:nvPr/>
        </p:nvPicPr>
        <p:blipFill rotWithShape="1">
          <a:blip r:embed="rId3"/>
          <a:srcRect l="64477" t="40520" r="15865" b="55297"/>
          <a:stretch/>
        </p:blipFill>
        <p:spPr>
          <a:xfrm>
            <a:off x="7613308" y="1051870"/>
            <a:ext cx="3953565" cy="560963"/>
          </a:xfrm>
          <a:prstGeom prst="rect">
            <a:avLst/>
          </a:prstGeom>
        </p:spPr>
      </p:pic>
      <p:sp>
        <p:nvSpPr>
          <p:cNvPr id="16" name="テキスト ボックス 15"/>
          <p:cNvSpPr txBox="1"/>
          <p:nvPr/>
        </p:nvSpPr>
        <p:spPr>
          <a:xfrm>
            <a:off x="2233416" y="220690"/>
            <a:ext cx="2026227" cy="369332"/>
          </a:xfrm>
          <a:prstGeom prst="rect">
            <a:avLst/>
          </a:prstGeom>
          <a:noFill/>
        </p:spPr>
        <p:txBody>
          <a:bodyPr wrap="square" rtlCol="0">
            <a:spAutoFit/>
          </a:bodyPr>
          <a:lstStyle/>
          <a:p>
            <a:r>
              <a:rPr lang="en-US" altLang="ja-JP" dirty="0" smtClean="0"/>
              <a:t>Rank 10</a:t>
            </a:r>
            <a:endParaRPr kumimoji="1" lang="ja-JP" altLang="en-US" dirty="0"/>
          </a:p>
        </p:txBody>
      </p:sp>
    </p:spTree>
    <p:extLst>
      <p:ext uri="{BB962C8B-B14F-4D97-AF65-F5344CB8AC3E}">
        <p14:creationId xmlns:p14="http://schemas.microsoft.com/office/powerpoint/2010/main" val="5653420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92417" y="12580773"/>
            <a:ext cx="10703170"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testInputEmptyArray</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p:txBody>
      </p:sp>
      <p:sp>
        <p:nvSpPr>
          <p:cNvPr id="3" name="正方形/長方形 2"/>
          <p:cNvSpPr/>
          <p:nvPr/>
        </p:nvSpPr>
        <p:spPr>
          <a:xfrm>
            <a:off x="892417" y="4845427"/>
            <a:ext cx="10703170"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testCountTotalItems</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120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240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360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892417" y="8528434"/>
            <a:ext cx="10703170"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return0_AllItemCostIs0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正方形/長方形 6"/>
          <p:cNvSpPr/>
          <p:nvPr/>
        </p:nvSpPr>
        <p:spPr>
          <a:xfrm>
            <a:off x="32881" y="86012"/>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10</a:t>
            </a:r>
            <a:endParaRPr kumimoji="1" lang="ja-JP" altLang="en-US" sz="7200" dirty="0"/>
          </a:p>
        </p:txBody>
      </p:sp>
      <p:sp>
        <p:nvSpPr>
          <p:cNvPr id="8" name="テキスト ボックス 7"/>
          <p:cNvSpPr txBox="1"/>
          <p:nvPr/>
        </p:nvSpPr>
        <p:spPr>
          <a:xfrm>
            <a:off x="3399310" y="22636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rotWithShape="1">
          <a:blip r:embed="rId3"/>
          <a:srcRect l="96453" t="12901" r="1275" b="69863"/>
          <a:stretch/>
        </p:blipFill>
        <p:spPr>
          <a:xfrm>
            <a:off x="11492612" y="900307"/>
            <a:ext cx="456241" cy="3749487"/>
          </a:xfrm>
          <a:prstGeom prst="rect">
            <a:avLst/>
          </a:prstGeom>
        </p:spPr>
      </p:pic>
      <p:pic>
        <p:nvPicPr>
          <p:cNvPr id="11" name="図 10"/>
          <p:cNvPicPr>
            <a:picLocks noChangeAspect="1"/>
          </p:cNvPicPr>
          <p:nvPr/>
        </p:nvPicPr>
        <p:blipFill rotWithShape="1">
          <a:blip r:embed="rId3"/>
          <a:srcRect l="59722" t="12901" r="16233" b="69863"/>
          <a:stretch/>
        </p:blipFill>
        <p:spPr>
          <a:xfrm>
            <a:off x="6767106" y="900307"/>
            <a:ext cx="4828481" cy="3749487"/>
          </a:xfrm>
          <a:prstGeom prst="rect">
            <a:avLst/>
          </a:prstGeom>
        </p:spPr>
      </p:pic>
      <p:pic>
        <p:nvPicPr>
          <p:cNvPr id="12" name="図 11"/>
          <p:cNvPicPr>
            <a:picLocks noChangeAspect="1"/>
          </p:cNvPicPr>
          <p:nvPr/>
        </p:nvPicPr>
        <p:blipFill rotWithShape="1">
          <a:blip r:embed="rId3"/>
          <a:srcRect l="50634" t="12901" r="45579" b="69863"/>
          <a:stretch/>
        </p:blipFill>
        <p:spPr>
          <a:xfrm>
            <a:off x="6073331" y="900310"/>
            <a:ext cx="760390" cy="3749487"/>
          </a:xfrm>
          <a:prstGeom prst="rect">
            <a:avLst/>
          </a:prstGeom>
        </p:spPr>
      </p:pic>
      <p:pic>
        <p:nvPicPr>
          <p:cNvPr id="13" name="図 12"/>
          <p:cNvPicPr>
            <a:picLocks noChangeAspect="1"/>
          </p:cNvPicPr>
          <p:nvPr/>
        </p:nvPicPr>
        <p:blipFill rotWithShape="1">
          <a:blip r:embed="rId3"/>
          <a:srcRect l="8035" t="12901" r="64606" b="69863"/>
          <a:stretch/>
        </p:blipFill>
        <p:spPr>
          <a:xfrm>
            <a:off x="578324" y="900308"/>
            <a:ext cx="5493822" cy="3749487"/>
          </a:xfrm>
          <a:prstGeom prst="rect">
            <a:avLst/>
          </a:prstGeom>
        </p:spPr>
      </p:pic>
      <p:pic>
        <p:nvPicPr>
          <p:cNvPr id="14" name="図 13"/>
          <p:cNvPicPr>
            <a:picLocks noChangeAspect="1"/>
          </p:cNvPicPr>
          <p:nvPr/>
        </p:nvPicPr>
        <p:blipFill rotWithShape="1">
          <a:blip r:embed="rId3"/>
          <a:srcRect l="521" t="12901" r="97362" b="69863"/>
          <a:stretch/>
        </p:blipFill>
        <p:spPr>
          <a:xfrm>
            <a:off x="219594" y="900307"/>
            <a:ext cx="425194" cy="3749487"/>
          </a:xfrm>
          <a:prstGeom prst="rect">
            <a:avLst/>
          </a:prstGeom>
        </p:spPr>
      </p:pic>
      <p:pic>
        <p:nvPicPr>
          <p:cNvPr id="16" name="図 15"/>
          <p:cNvPicPr>
            <a:picLocks noChangeAspect="1"/>
          </p:cNvPicPr>
          <p:nvPr/>
        </p:nvPicPr>
        <p:blipFill rotWithShape="1">
          <a:blip r:embed="rId4"/>
          <a:srcRect l="15267" t="40182" r="64060" b="54781"/>
          <a:stretch/>
        </p:blipFill>
        <p:spPr>
          <a:xfrm>
            <a:off x="1448810" y="992258"/>
            <a:ext cx="3752850" cy="609601"/>
          </a:xfrm>
          <a:prstGeom prst="rect">
            <a:avLst/>
          </a:prstGeom>
        </p:spPr>
      </p:pic>
      <p:pic>
        <p:nvPicPr>
          <p:cNvPr id="17" name="図 16"/>
          <p:cNvPicPr>
            <a:picLocks noChangeAspect="1"/>
          </p:cNvPicPr>
          <p:nvPr/>
        </p:nvPicPr>
        <p:blipFill rotWithShape="1">
          <a:blip r:embed="rId4"/>
          <a:srcRect l="64477" t="40520" r="15865" b="55297"/>
          <a:stretch/>
        </p:blipFill>
        <p:spPr>
          <a:xfrm>
            <a:off x="7571057" y="1040341"/>
            <a:ext cx="3568289" cy="506297"/>
          </a:xfrm>
          <a:prstGeom prst="rect">
            <a:avLst/>
          </a:prstGeom>
        </p:spPr>
      </p:pic>
      <p:sp>
        <p:nvSpPr>
          <p:cNvPr id="15" name="テキスト ボックス 14"/>
          <p:cNvSpPr txBox="1"/>
          <p:nvPr/>
        </p:nvSpPr>
        <p:spPr>
          <a:xfrm>
            <a:off x="2233416" y="220690"/>
            <a:ext cx="2026227" cy="369332"/>
          </a:xfrm>
          <a:prstGeom prst="rect">
            <a:avLst/>
          </a:prstGeom>
          <a:noFill/>
        </p:spPr>
        <p:txBody>
          <a:bodyPr wrap="square" rtlCol="0">
            <a:spAutoFit/>
          </a:bodyPr>
          <a:lstStyle/>
          <a:p>
            <a:r>
              <a:rPr lang="en-US" altLang="ja-JP" dirty="0" smtClean="0"/>
              <a:t>Rank 4</a:t>
            </a:r>
            <a:endParaRPr kumimoji="1" lang="ja-JP" altLang="en-US" dirty="0"/>
          </a:p>
        </p:txBody>
      </p:sp>
    </p:spTree>
    <p:extLst>
      <p:ext uri="{BB962C8B-B14F-4D97-AF65-F5344CB8AC3E}">
        <p14:creationId xmlns:p14="http://schemas.microsoft.com/office/powerpoint/2010/main" val="4009319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94743" y="5500913"/>
            <a:ext cx="5602514" cy="1048813"/>
          </a:xfrm>
        </p:spPr>
        <p:txBody>
          <a:bodyPr>
            <a:normAutofit/>
          </a:bodyPr>
          <a:lstStyle/>
          <a:p>
            <a:r>
              <a:rPr kumimoji="1" lang="ja-JP" altLang="en-US" sz="6000" dirty="0" smtClean="0"/>
              <a:t>問題</a:t>
            </a:r>
            <a:r>
              <a:rPr lang="en-US" altLang="ja-JP" sz="6000" dirty="0"/>
              <a:t>2</a:t>
            </a:r>
            <a:endParaRPr kumimoji="1" lang="ja-JP" altLang="en-US" sz="6000" dirty="0"/>
          </a:p>
        </p:txBody>
      </p:sp>
      <p:sp>
        <p:nvSpPr>
          <p:cNvPr id="3" name="サブタイトル 2"/>
          <p:cNvSpPr>
            <a:spLocks noGrp="1"/>
          </p:cNvSpPr>
          <p:nvPr>
            <p:ph type="subTitle" idx="1"/>
          </p:nvPr>
        </p:nvSpPr>
        <p:spPr>
          <a:xfrm>
            <a:off x="1355480" y="6752055"/>
            <a:ext cx="9878578" cy="1850625"/>
          </a:xfrm>
        </p:spPr>
        <p:txBody>
          <a:bodyPr>
            <a:normAutofit fontScale="62500" lnSpcReduction="20000"/>
          </a:bodyPr>
          <a:lstStyle/>
          <a:p>
            <a:pPr algn="l"/>
            <a:r>
              <a:rPr kumimoji="1" lang="ja-JP" altLang="en-US" sz="4500" dirty="0" smtClean="0"/>
              <a:t>入力コードの仕様</a:t>
            </a:r>
            <a:endParaRPr kumimoji="1" lang="en-US" altLang="ja-JP" sz="4500" dirty="0" smtClean="0"/>
          </a:p>
          <a:p>
            <a:pPr marL="457200" indent="-457200" algn="l">
              <a:buClr>
                <a:schemeClr val="tx2"/>
              </a:buClr>
              <a:buFont typeface="Wingdings" panose="05000000000000000000" pitchFamily="2" charset="2"/>
              <a:buChar char="l"/>
            </a:pPr>
            <a:r>
              <a:rPr lang="ja-JP" altLang="en-US" sz="4000" dirty="0" smtClean="0"/>
              <a:t>第</a:t>
            </a:r>
            <a:r>
              <a:rPr lang="en-US" altLang="ja-JP" sz="4000" dirty="0" smtClean="0"/>
              <a:t>1</a:t>
            </a:r>
            <a:r>
              <a:rPr lang="ja-JP" altLang="en-US" sz="4000" dirty="0" smtClean="0"/>
              <a:t>引数が </a:t>
            </a:r>
            <a:r>
              <a:rPr lang="en-US" altLang="ja-JP" sz="4000" dirty="0" smtClean="0"/>
              <a:t>"bin" </a:t>
            </a:r>
            <a:r>
              <a:rPr lang="ja-JP" altLang="en-US" sz="4000" dirty="0" smtClean="0"/>
              <a:t>の場合、第</a:t>
            </a:r>
            <a:r>
              <a:rPr lang="en-US" altLang="ja-JP" sz="4000" dirty="0" smtClean="0"/>
              <a:t>2</a:t>
            </a:r>
            <a:r>
              <a:rPr lang="ja-JP" altLang="en-US" sz="4000" dirty="0" smtClean="0"/>
              <a:t>引数</a:t>
            </a:r>
            <a:r>
              <a:rPr lang="en-US" altLang="ja-JP" sz="4000" dirty="0" smtClean="0"/>
              <a:t>(10</a:t>
            </a:r>
            <a:r>
              <a:rPr lang="ja-JP" altLang="en-US" sz="4000" dirty="0" smtClean="0"/>
              <a:t>進数</a:t>
            </a:r>
            <a:r>
              <a:rPr lang="en-US" altLang="ja-JP" sz="4000" dirty="0" smtClean="0"/>
              <a:t>)</a:t>
            </a:r>
            <a:r>
              <a:rPr lang="ja-JP" altLang="en-US" sz="4000" dirty="0" smtClean="0"/>
              <a:t>を</a:t>
            </a:r>
            <a:r>
              <a:rPr lang="en-US" altLang="ja-JP" sz="4000" dirty="0" smtClean="0"/>
              <a:t>2</a:t>
            </a:r>
            <a:r>
              <a:rPr lang="ja-JP" altLang="en-US" sz="4000" dirty="0" smtClean="0"/>
              <a:t>進数に変換する</a:t>
            </a:r>
            <a:endParaRPr kumimoji="1" lang="en-US" altLang="ja-JP" sz="4000" dirty="0" smtClean="0"/>
          </a:p>
          <a:p>
            <a:pPr marL="457200" indent="-457200" algn="l">
              <a:buClr>
                <a:schemeClr val="tx2"/>
              </a:buClr>
              <a:buFont typeface="Wingdings" panose="05000000000000000000" pitchFamily="2" charset="2"/>
              <a:buChar char="l"/>
            </a:pPr>
            <a:r>
              <a:rPr lang="ja-JP" altLang="en-US" sz="4000" dirty="0"/>
              <a:t>第</a:t>
            </a:r>
            <a:r>
              <a:rPr lang="en-US" altLang="ja-JP" sz="4000" dirty="0"/>
              <a:t>1</a:t>
            </a:r>
            <a:r>
              <a:rPr lang="ja-JP" altLang="en-US" sz="4000" dirty="0"/>
              <a:t>引数</a:t>
            </a:r>
            <a:r>
              <a:rPr lang="ja-JP" altLang="en-US" sz="4000" dirty="0" smtClean="0"/>
              <a:t>が </a:t>
            </a:r>
            <a:r>
              <a:rPr lang="en-US" altLang="ja-JP" sz="4000" dirty="0" smtClean="0"/>
              <a:t>"hex" </a:t>
            </a:r>
            <a:r>
              <a:rPr lang="ja-JP" altLang="en-US" sz="4000" dirty="0" smtClean="0"/>
              <a:t>の</a:t>
            </a:r>
            <a:r>
              <a:rPr lang="ja-JP" altLang="en-US" sz="4000" dirty="0"/>
              <a:t>場合、第</a:t>
            </a:r>
            <a:r>
              <a:rPr lang="en-US" altLang="ja-JP" sz="4000" dirty="0"/>
              <a:t>2</a:t>
            </a:r>
            <a:r>
              <a:rPr lang="ja-JP" altLang="en-US" sz="4000" dirty="0" smtClean="0"/>
              <a:t>引数</a:t>
            </a:r>
            <a:r>
              <a:rPr lang="en-US" altLang="ja-JP" sz="4000" dirty="0"/>
              <a:t>(10</a:t>
            </a:r>
            <a:r>
              <a:rPr lang="ja-JP" altLang="en-US" sz="4000" dirty="0"/>
              <a:t>進数</a:t>
            </a:r>
            <a:r>
              <a:rPr lang="en-US" altLang="ja-JP" sz="4000" dirty="0"/>
              <a:t>)</a:t>
            </a:r>
            <a:r>
              <a:rPr lang="ja-JP" altLang="en-US" sz="4000" dirty="0" smtClean="0"/>
              <a:t>を</a:t>
            </a:r>
            <a:r>
              <a:rPr lang="en-US" altLang="ja-JP" sz="4000" dirty="0" smtClean="0"/>
              <a:t>16</a:t>
            </a:r>
            <a:r>
              <a:rPr lang="ja-JP" altLang="en-US" sz="4000" dirty="0" smtClean="0"/>
              <a:t>進数</a:t>
            </a:r>
            <a:r>
              <a:rPr lang="ja-JP" altLang="en-US" sz="4000" dirty="0"/>
              <a:t>に変換</a:t>
            </a:r>
            <a:r>
              <a:rPr lang="ja-JP" altLang="en-US" sz="4000" dirty="0" smtClean="0"/>
              <a:t>する</a:t>
            </a:r>
            <a:endParaRPr lang="en-US" altLang="ja-JP" sz="4000" dirty="0" smtClean="0"/>
          </a:p>
          <a:p>
            <a:pPr marL="457200" indent="-457200" algn="l">
              <a:buClr>
                <a:schemeClr val="tx2"/>
              </a:buClr>
              <a:buFont typeface="Wingdings" panose="05000000000000000000" pitchFamily="2" charset="2"/>
              <a:buChar char="l"/>
            </a:pPr>
            <a:r>
              <a:rPr lang="ja-JP" altLang="en-US" sz="4000" dirty="0" smtClean="0"/>
              <a:t>第</a:t>
            </a:r>
            <a:r>
              <a:rPr lang="en-US" altLang="ja-JP" sz="4000" dirty="0" smtClean="0"/>
              <a:t>1</a:t>
            </a:r>
            <a:r>
              <a:rPr lang="ja-JP" altLang="en-US" sz="4000" dirty="0" smtClean="0"/>
              <a:t>引数が上記以外の場合、</a:t>
            </a:r>
            <a:r>
              <a:rPr lang="en-US" altLang="ja-JP" sz="4000" dirty="0" smtClean="0"/>
              <a:t>"can </a:t>
            </a:r>
            <a:r>
              <a:rPr lang="en-US" altLang="ja-JP" sz="4000" dirty="0"/>
              <a:t>not </a:t>
            </a:r>
            <a:r>
              <a:rPr lang="en-US" altLang="ja-JP" sz="4000" dirty="0" smtClean="0"/>
              <a:t>conversion"</a:t>
            </a:r>
            <a:r>
              <a:rPr lang="ja-JP" altLang="en-US" sz="4000" dirty="0" smtClean="0"/>
              <a:t>を返す</a:t>
            </a:r>
            <a:endParaRPr lang="en-US" altLang="ja-JP" sz="4000" dirty="0"/>
          </a:p>
        </p:txBody>
      </p:sp>
      <p:sp>
        <p:nvSpPr>
          <p:cNvPr id="5" name="正方形/長方形 4"/>
          <p:cNvSpPr/>
          <p:nvPr/>
        </p:nvSpPr>
        <p:spPr>
          <a:xfrm>
            <a:off x="2211686" y="8602680"/>
            <a:ext cx="7768628" cy="347787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smtClean="0">
                <a:solidFill>
                  <a:srgbClr val="0000FF"/>
                </a:solidFill>
                <a:latin typeface="Consolas" panose="020B0609020204030204" pitchFamily="49" charset="0"/>
              </a:rPr>
              <a:t>public</a:t>
            </a:r>
            <a:r>
              <a:rPr lang="en-US" altLang="ja-JP" sz="2000" dirty="0" smtClean="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ConversionNum</a:t>
            </a:r>
            <a:r>
              <a:rPr lang="en-US" altLang="ja-JP" sz="2000" dirty="0">
                <a:solidFill>
                  <a:srgbClr val="000000"/>
                </a:solidFill>
                <a:latin typeface="Consolas" panose="020B0609020204030204" pitchFamily="49" charset="0"/>
              </a:rPr>
              <a: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select</a:t>
            </a:r>
            <a:r>
              <a:rPr lang="en-US" altLang="ja-JP" sz="2000" dirty="0" err="1">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dec</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if</a:t>
            </a:r>
            <a:r>
              <a:rPr lang="en-US" altLang="ja-JP" sz="2000" dirty="0" smtClean="0">
                <a:solidFill>
                  <a:srgbClr val="000000"/>
                </a:solidFill>
                <a:latin typeface="Consolas" panose="020B0609020204030204" pitchFamily="49" charset="0"/>
              </a:rPr>
              <a:t> </a:t>
            </a:r>
            <a:r>
              <a:rPr lang="en-US" altLang="ja-JP" sz="2000" dirty="0">
                <a:solidFill>
                  <a:srgbClr val="000000"/>
                </a:solidFill>
                <a:latin typeface="Consolas" panose="020B0609020204030204" pitchFamily="49" charset="0"/>
              </a:rPr>
              <a:t>(select == </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267F99"/>
                </a:solidFill>
                <a:latin typeface="Consolas" panose="020B0609020204030204" pitchFamily="49" charset="0"/>
              </a:rPr>
              <a:t>String</a:t>
            </a:r>
            <a:r>
              <a:rPr lang="en-US" altLang="ja-JP" sz="2000" dirty="0" smtClean="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num</a:t>
            </a:r>
            <a:r>
              <a:rPr lang="en-US" altLang="ja-JP" sz="2000" dirty="0">
                <a:solidFill>
                  <a:srgbClr val="000000"/>
                </a:solidFill>
                <a:latin typeface="Consolas" panose="020B0609020204030204" pitchFamily="49" charset="0"/>
              </a:rPr>
              <a:t> = </a:t>
            </a:r>
            <a:r>
              <a:rPr lang="en-US" altLang="ja-JP" sz="2000" dirty="0" err="1">
                <a:solidFill>
                  <a:srgbClr val="001080"/>
                </a:solidFill>
                <a:latin typeface="Consolas" panose="020B0609020204030204" pitchFamily="49" charset="0"/>
              </a:rPr>
              <a:t>Integer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toBinaryString</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dec</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return</a:t>
            </a:r>
            <a:r>
              <a:rPr lang="en-US" altLang="ja-JP" sz="2000" dirty="0" smtClean="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num</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000000"/>
                </a:solidFill>
                <a:latin typeface="Consolas" panose="020B0609020204030204" pitchFamily="49" charset="0"/>
              </a:rPr>
              <a:t>}</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(select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num</a:t>
            </a:r>
            <a:r>
              <a:rPr lang="en-US" altLang="ja-JP" sz="2000" dirty="0">
                <a:solidFill>
                  <a:srgbClr val="000000"/>
                </a:solidFill>
                <a:latin typeface="Consolas" panose="020B0609020204030204" pitchFamily="49" charset="0"/>
              </a:rPr>
              <a:t> = </a:t>
            </a:r>
            <a:r>
              <a:rPr lang="en-US" altLang="ja-JP" sz="2000" dirty="0" err="1">
                <a:solidFill>
                  <a:srgbClr val="001080"/>
                </a:solidFill>
                <a:latin typeface="Consolas" panose="020B0609020204030204" pitchFamily="49" charset="0"/>
              </a:rPr>
              <a:t>Integer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toHexString</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dec</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return</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num</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return</a:t>
            </a:r>
            <a:r>
              <a:rPr lang="en-US" altLang="ja-JP" sz="2000" dirty="0" smtClean="0">
                <a:solidFill>
                  <a:srgbClr val="000000"/>
                </a:solidFill>
                <a:latin typeface="Consolas" panose="020B0609020204030204" pitchFamily="49" charset="0"/>
              </a:rPr>
              <a:t> </a:t>
            </a:r>
            <a:r>
              <a:rPr lang="en-US" altLang="ja-JP" sz="2000" dirty="0">
                <a:solidFill>
                  <a:srgbClr val="A31515"/>
                </a:solidFill>
                <a:latin typeface="Consolas" panose="020B0609020204030204" pitchFamily="49" charset="0"/>
              </a:rPr>
              <a:t>"can not conversion"</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000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r>
              <a:rPr lang="en-US" altLang="ja-JP" sz="2000" dirty="0" smtClean="0">
                <a:solidFill>
                  <a:srgbClr val="000000"/>
                </a:solidFill>
                <a:latin typeface="Consolas" panose="020B0609020204030204" pitchFamily="49" charset="0"/>
              </a:rPr>
              <a:t>}</a:t>
            </a:r>
            <a:endParaRPr lang="en-US" altLang="ja-JP"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58379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1</a:t>
            </a:r>
            <a:endParaRPr kumimoji="1" lang="ja-JP" altLang="en-US" sz="7200" dirty="0"/>
          </a:p>
        </p:txBody>
      </p:sp>
      <p:sp>
        <p:nvSpPr>
          <p:cNvPr id="5" name="正方形/長方形 4"/>
          <p:cNvSpPr/>
          <p:nvPr/>
        </p:nvSpPr>
        <p:spPr>
          <a:xfrm>
            <a:off x="499114" y="6113042"/>
            <a:ext cx="11187846" cy="440120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 input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"binary"</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for</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&lt; </a:t>
            </a:r>
            <a:r>
              <a:rPr lang="en-US" altLang="ja-JP" sz="2000" dirty="0" err="1">
                <a:solidFill>
                  <a:srgbClr val="001080"/>
                </a:solidFill>
                <a:latin typeface="Consolas" panose="020B0609020204030204" pitchFamily="49" charset="0"/>
              </a:rPr>
              <a:t>input</a:t>
            </a:r>
            <a:r>
              <a:rPr lang="en-US" altLang="ja-JP" sz="2000" dirty="0" err="1">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length</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 (input[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"binary"</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"1010"</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6" name="正方形/長方形 5"/>
          <p:cNvSpPr/>
          <p:nvPr/>
        </p:nvSpPr>
        <p:spPr>
          <a:xfrm>
            <a:off x="499114" y="10949023"/>
            <a:ext cx="11187846" cy="440120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test1</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 input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"octal"</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for</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&lt; </a:t>
            </a:r>
            <a:r>
              <a:rPr lang="en-US" altLang="ja-JP" sz="2000" dirty="0" err="1">
                <a:solidFill>
                  <a:srgbClr val="001080"/>
                </a:solidFill>
                <a:latin typeface="Consolas" panose="020B0609020204030204" pitchFamily="49" charset="0"/>
              </a:rPr>
              <a:t>input</a:t>
            </a:r>
            <a:r>
              <a:rPr lang="en-US" altLang="ja-JP" sz="2000" dirty="0" err="1">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length</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 (input[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"octal"</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"376"</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7" name="テキスト ボックス 6"/>
          <p:cNvSpPr txBox="1"/>
          <p:nvPr/>
        </p:nvSpPr>
        <p:spPr>
          <a:xfrm>
            <a:off x="3238684" y="128966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27.3%</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45696" y="1830221"/>
            <a:ext cx="11894680" cy="2984325"/>
            <a:chOff x="-819150" y="2190182"/>
            <a:chExt cx="9246841" cy="2319993"/>
          </a:xfrm>
        </p:grpSpPr>
        <p:pic>
          <p:nvPicPr>
            <p:cNvPr id="3" name="図 2"/>
            <p:cNvPicPr>
              <a:picLocks noChangeAspect="1"/>
            </p:cNvPicPr>
            <p:nvPr/>
          </p:nvPicPr>
          <p:blipFill rotWithShape="1">
            <a:blip r:embed="rId2"/>
            <a:srcRect l="86676" t="13067" r="11570" b="73336"/>
            <a:stretch/>
          </p:blipFill>
          <p:spPr>
            <a:xfrm>
              <a:off x="8151467" y="2190182"/>
              <a:ext cx="276224" cy="2319991"/>
            </a:xfrm>
            <a:prstGeom prst="rect">
              <a:avLst/>
            </a:prstGeom>
          </p:spPr>
        </p:pic>
        <p:pic>
          <p:nvPicPr>
            <p:cNvPr id="9" name="図 8"/>
            <p:cNvPicPr>
              <a:picLocks noChangeAspect="1"/>
            </p:cNvPicPr>
            <p:nvPr/>
          </p:nvPicPr>
          <p:blipFill rotWithShape="1">
            <a:blip r:embed="rId2"/>
            <a:srcRect l="57286" t="13067" r="15440" b="73336"/>
            <a:stretch/>
          </p:blipFill>
          <p:spPr>
            <a:xfrm>
              <a:off x="3931892" y="2190182"/>
              <a:ext cx="4295775" cy="2319991"/>
            </a:xfrm>
            <a:prstGeom prst="rect">
              <a:avLst/>
            </a:prstGeom>
          </p:spPr>
        </p:pic>
        <p:pic>
          <p:nvPicPr>
            <p:cNvPr id="10" name="図 9"/>
            <p:cNvPicPr>
              <a:picLocks noChangeAspect="1"/>
            </p:cNvPicPr>
            <p:nvPr/>
          </p:nvPicPr>
          <p:blipFill rotWithShape="1">
            <a:blip r:embed="rId2"/>
            <a:srcRect l="50695" t="13067" r="47249" b="73336"/>
            <a:stretch/>
          </p:blipFill>
          <p:spPr>
            <a:xfrm>
              <a:off x="3638550" y="2190184"/>
              <a:ext cx="323850" cy="2319991"/>
            </a:xfrm>
            <a:prstGeom prst="rect">
              <a:avLst/>
            </a:prstGeom>
          </p:spPr>
        </p:pic>
        <p:pic>
          <p:nvPicPr>
            <p:cNvPr id="11" name="図 10"/>
            <p:cNvPicPr>
              <a:picLocks noChangeAspect="1"/>
            </p:cNvPicPr>
            <p:nvPr/>
          </p:nvPicPr>
          <p:blipFill rotWithShape="1">
            <a:blip r:embed="rId2"/>
            <a:srcRect l="17194" t="13067" r="56018" b="73336"/>
            <a:stretch/>
          </p:blipFill>
          <p:spPr>
            <a:xfrm>
              <a:off x="-581025" y="2190184"/>
              <a:ext cx="4219575" cy="2319991"/>
            </a:xfrm>
            <a:prstGeom prst="rect">
              <a:avLst/>
            </a:prstGeom>
          </p:spPr>
        </p:pic>
        <p:pic>
          <p:nvPicPr>
            <p:cNvPr id="12" name="図 11"/>
            <p:cNvPicPr>
              <a:picLocks noChangeAspect="1"/>
            </p:cNvPicPr>
            <p:nvPr/>
          </p:nvPicPr>
          <p:blipFill rotWithShape="1">
            <a:blip r:embed="rId2"/>
            <a:srcRect l="11025" t="13067" r="87463" b="73336"/>
            <a:stretch/>
          </p:blipFill>
          <p:spPr>
            <a:xfrm>
              <a:off x="-819150" y="2190184"/>
              <a:ext cx="238125" cy="2319991"/>
            </a:xfrm>
            <a:prstGeom prst="rect">
              <a:avLst/>
            </a:prstGeom>
          </p:spPr>
        </p:pic>
      </p:grpSp>
      <p:sp>
        <p:nvSpPr>
          <p:cNvPr id="13" name="テキスト ボックス 12"/>
          <p:cNvSpPr txBox="1"/>
          <p:nvPr/>
        </p:nvSpPr>
        <p:spPr>
          <a:xfrm>
            <a:off x="3071650" y="5355100"/>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rotWithShape="1">
          <a:blip r:embed="rId3"/>
          <a:srcRect l="15267" t="40182" r="64060" b="54781"/>
          <a:stretch/>
        </p:blipFill>
        <p:spPr>
          <a:xfrm>
            <a:off x="1289509" y="1848586"/>
            <a:ext cx="3752850" cy="609601"/>
          </a:xfrm>
          <a:prstGeom prst="rect">
            <a:avLst/>
          </a:prstGeom>
        </p:spPr>
      </p:pic>
      <p:pic>
        <p:nvPicPr>
          <p:cNvPr id="15" name="図 14"/>
          <p:cNvPicPr>
            <a:picLocks noChangeAspect="1"/>
          </p:cNvPicPr>
          <p:nvPr/>
        </p:nvPicPr>
        <p:blipFill rotWithShape="1">
          <a:blip r:embed="rId3"/>
          <a:srcRect l="64477" t="40520" r="15865" b="55297"/>
          <a:stretch/>
        </p:blipFill>
        <p:spPr>
          <a:xfrm>
            <a:off x="7325879" y="1900237"/>
            <a:ext cx="3568289" cy="506297"/>
          </a:xfrm>
          <a:prstGeom prst="rect">
            <a:avLst/>
          </a:prstGeom>
        </p:spPr>
      </p:pic>
    </p:spTree>
    <p:extLst>
      <p:ext uri="{BB962C8B-B14F-4D97-AF65-F5344CB8AC3E}">
        <p14:creationId xmlns:p14="http://schemas.microsoft.com/office/powerpoint/2010/main" val="2509894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2</a:t>
            </a:r>
            <a:endParaRPr kumimoji="1" lang="ja-JP" altLang="en-US" sz="7200" dirty="0"/>
          </a:p>
        </p:txBody>
      </p:sp>
      <p:sp>
        <p:nvSpPr>
          <p:cNvPr id="8" name="正方形/長方形 7"/>
          <p:cNvSpPr/>
          <p:nvPr/>
        </p:nvSpPr>
        <p:spPr>
          <a:xfrm>
            <a:off x="281354" y="5986802"/>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00"/>
                </a:solidFill>
                <a:latin typeface="Consolas" panose="020B0609020204030204" pitchFamily="49" charset="0"/>
              </a:rPr>
              <a:t>     </a:t>
            </a:r>
            <a:r>
              <a:rPr lang="en-US" altLang="ja-JP" sz="2400" dirty="0" smtClean="0">
                <a:solidFill>
                  <a:srgbClr val="267F99"/>
                </a:solidFill>
                <a:latin typeface="Consolas" panose="020B0609020204030204" pitchFamily="49" charset="0"/>
              </a:rPr>
              <a:t>@Test</a:t>
            </a:r>
            <a:r>
              <a:rPr lang="en-US" altLang="ja-JP" sz="2400" dirty="0" smtClean="0">
                <a:solidFill>
                  <a:srgbClr val="000000"/>
                </a:solidFill>
                <a:latin typeface="Consolas" panose="020B0609020204030204" pitchFamily="49" charset="0"/>
              </a:rPr>
              <a:t> </a:t>
            </a:r>
            <a:r>
              <a:rPr lang="en-US" altLang="ja-JP" sz="2400" dirty="0" smtClean="0">
                <a:solidFill>
                  <a:srgbClr val="008000"/>
                </a:solidFill>
                <a:latin typeface="Consolas" panose="020B0609020204030204" pitchFamily="49" charset="0"/>
              </a:rPr>
              <a:t>//Convert input value to hexadecimal number</a:t>
            </a:r>
            <a:endParaRPr lang="en-US" altLang="ja-JP" sz="2400" dirty="0" smtClean="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testReturn_hexadecimalNumber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9" name="正方形/長方形 8"/>
          <p:cNvSpPr/>
          <p:nvPr/>
        </p:nvSpPr>
        <p:spPr>
          <a:xfrm>
            <a:off x="281354" y="8683978"/>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//Convert input value to binary number</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testReturn_BinaryNumber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"11111110"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0" name="正方形/長方形 9"/>
          <p:cNvSpPr/>
          <p:nvPr/>
        </p:nvSpPr>
        <p:spPr>
          <a:xfrm>
            <a:off x="281354" y="11381155"/>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//Testing with invalid values entered</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testInputInvalidValue</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"xxx"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1" name="テキスト ボックス 10"/>
          <p:cNvSpPr txBox="1"/>
          <p:nvPr/>
        </p:nvSpPr>
        <p:spPr>
          <a:xfrm>
            <a:off x="3220664" y="112359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90.9%</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36564" y="1725739"/>
            <a:ext cx="11718873" cy="2926534"/>
            <a:chOff x="727286" y="2192473"/>
            <a:chExt cx="9397790" cy="2346894"/>
          </a:xfrm>
        </p:grpSpPr>
        <p:pic>
          <p:nvPicPr>
            <p:cNvPr id="3" name="図 2"/>
            <p:cNvPicPr>
              <a:picLocks noChangeAspect="1"/>
            </p:cNvPicPr>
            <p:nvPr/>
          </p:nvPicPr>
          <p:blipFill rotWithShape="1">
            <a:blip r:embed="rId2"/>
            <a:srcRect l="87039" t="13958" r="11570" b="72288"/>
            <a:stretch/>
          </p:blipFill>
          <p:spPr>
            <a:xfrm>
              <a:off x="9906000" y="2192473"/>
              <a:ext cx="219076" cy="2346894"/>
            </a:xfrm>
            <a:prstGeom prst="rect">
              <a:avLst/>
            </a:prstGeom>
          </p:spPr>
        </p:pic>
        <p:pic>
          <p:nvPicPr>
            <p:cNvPr id="13" name="図 12"/>
            <p:cNvPicPr>
              <a:picLocks noChangeAspect="1"/>
            </p:cNvPicPr>
            <p:nvPr/>
          </p:nvPicPr>
          <p:blipFill rotWithShape="1">
            <a:blip r:embed="rId2"/>
            <a:srcRect l="11025" t="13958" r="87545" b="72288"/>
            <a:stretch/>
          </p:blipFill>
          <p:spPr>
            <a:xfrm>
              <a:off x="727286" y="2192473"/>
              <a:ext cx="225213" cy="2346894"/>
            </a:xfrm>
            <a:prstGeom prst="rect">
              <a:avLst/>
            </a:prstGeom>
          </p:spPr>
        </p:pic>
        <p:pic>
          <p:nvPicPr>
            <p:cNvPr id="14" name="図 13"/>
            <p:cNvPicPr>
              <a:picLocks noChangeAspect="1"/>
            </p:cNvPicPr>
            <p:nvPr/>
          </p:nvPicPr>
          <p:blipFill rotWithShape="1">
            <a:blip r:embed="rId2"/>
            <a:srcRect l="57286" t="13958" r="15379" b="72288"/>
            <a:stretch/>
          </p:blipFill>
          <p:spPr>
            <a:xfrm>
              <a:off x="5600700" y="2192473"/>
              <a:ext cx="4305300" cy="2346894"/>
            </a:xfrm>
            <a:prstGeom prst="rect">
              <a:avLst/>
            </a:prstGeom>
          </p:spPr>
        </p:pic>
        <p:pic>
          <p:nvPicPr>
            <p:cNvPr id="15" name="図 14"/>
            <p:cNvPicPr>
              <a:picLocks noChangeAspect="1"/>
            </p:cNvPicPr>
            <p:nvPr/>
          </p:nvPicPr>
          <p:blipFill rotWithShape="1">
            <a:blip r:embed="rId2"/>
            <a:srcRect l="50543" t="13958" r="46978" b="72288"/>
            <a:stretch/>
          </p:blipFill>
          <p:spPr>
            <a:xfrm>
              <a:off x="5210174" y="2192473"/>
              <a:ext cx="390526" cy="2346894"/>
            </a:xfrm>
            <a:prstGeom prst="rect">
              <a:avLst/>
            </a:prstGeom>
          </p:spPr>
        </p:pic>
        <p:pic>
          <p:nvPicPr>
            <p:cNvPr id="16" name="図 15"/>
            <p:cNvPicPr>
              <a:picLocks noChangeAspect="1"/>
            </p:cNvPicPr>
            <p:nvPr/>
          </p:nvPicPr>
          <p:blipFill rotWithShape="1">
            <a:blip r:embed="rId2"/>
            <a:srcRect l="17174" t="13958" r="55795" b="72288"/>
            <a:stretch/>
          </p:blipFill>
          <p:spPr>
            <a:xfrm>
              <a:off x="952499" y="2192473"/>
              <a:ext cx="4257675" cy="2346894"/>
            </a:xfrm>
            <a:prstGeom prst="rect">
              <a:avLst/>
            </a:prstGeom>
          </p:spPr>
        </p:pic>
      </p:grpSp>
      <p:sp>
        <p:nvSpPr>
          <p:cNvPr id="17" name="テキスト ボックス 16"/>
          <p:cNvSpPr txBox="1"/>
          <p:nvPr/>
        </p:nvSpPr>
        <p:spPr>
          <a:xfrm>
            <a:off x="3048746" y="5274783"/>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8" name="図 17"/>
          <p:cNvPicPr>
            <a:picLocks noChangeAspect="1"/>
          </p:cNvPicPr>
          <p:nvPr/>
        </p:nvPicPr>
        <p:blipFill rotWithShape="1">
          <a:blip r:embed="rId3"/>
          <a:srcRect l="15267" t="40182" r="64060" b="54781"/>
          <a:stretch/>
        </p:blipFill>
        <p:spPr>
          <a:xfrm>
            <a:off x="1295597" y="1762469"/>
            <a:ext cx="3752850" cy="609601"/>
          </a:xfrm>
          <a:prstGeom prst="rect">
            <a:avLst/>
          </a:prstGeom>
        </p:spPr>
      </p:pic>
      <p:pic>
        <p:nvPicPr>
          <p:cNvPr id="19" name="図 18"/>
          <p:cNvPicPr>
            <a:picLocks noChangeAspect="1"/>
          </p:cNvPicPr>
          <p:nvPr/>
        </p:nvPicPr>
        <p:blipFill rotWithShape="1">
          <a:blip r:embed="rId3"/>
          <a:srcRect l="64477" t="40520" r="15865" b="55297"/>
          <a:stretch/>
        </p:blipFill>
        <p:spPr>
          <a:xfrm>
            <a:off x="7213793" y="1814120"/>
            <a:ext cx="3568289" cy="506297"/>
          </a:xfrm>
          <a:prstGeom prst="rect">
            <a:avLst/>
          </a:prstGeom>
        </p:spPr>
      </p:pic>
    </p:spTree>
    <p:extLst>
      <p:ext uri="{BB962C8B-B14F-4D97-AF65-F5344CB8AC3E}">
        <p14:creationId xmlns:p14="http://schemas.microsoft.com/office/powerpoint/2010/main" val="708890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3</a:t>
            </a:r>
            <a:endParaRPr kumimoji="1" lang="ja-JP" altLang="en-US" sz="7200" dirty="0"/>
          </a:p>
        </p:txBody>
      </p:sp>
      <p:sp>
        <p:nvSpPr>
          <p:cNvPr id="5" name="正方形/長方形 4"/>
          <p:cNvSpPr/>
          <p:nvPr/>
        </p:nvSpPr>
        <p:spPr>
          <a:xfrm>
            <a:off x="626085" y="6222341"/>
            <a:ext cx="10939830"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test1</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string1</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"xxx"</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2100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string1);</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string2</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aaa</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string2);</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string3</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qqq</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904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string3);</a:t>
            </a:r>
          </a:p>
          <a:p>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6" name="正方形/長方形 5"/>
          <p:cNvSpPr/>
          <p:nvPr/>
        </p:nvSpPr>
        <p:spPr>
          <a:xfrm>
            <a:off x="626085" y="10923259"/>
            <a:ext cx="10939830"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test2</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"376"</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string1</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100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"144"</a:t>
            </a:r>
            <a:r>
              <a:rPr lang="en-US" altLang="ja-JP" sz="2200" dirty="0">
                <a:solidFill>
                  <a:srgbClr val="000000"/>
                </a:solidFill>
                <a:latin typeface="Consolas" panose="020B0609020204030204" pitchFamily="49" charset="0"/>
              </a:rPr>
              <a:t>, string1);</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string2</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50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"62"</a:t>
            </a:r>
            <a:r>
              <a:rPr lang="en-US" altLang="ja-JP" sz="2200" dirty="0">
                <a:solidFill>
                  <a:srgbClr val="000000"/>
                </a:solidFill>
                <a:latin typeface="Consolas" panose="020B0609020204030204" pitchFamily="49" charset="0"/>
              </a:rPr>
              <a:t>, string2);</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string3</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"24"</a:t>
            </a:r>
            <a:r>
              <a:rPr lang="en-US" altLang="ja-JP" sz="2200" dirty="0">
                <a:solidFill>
                  <a:srgbClr val="000000"/>
                </a:solidFill>
                <a:latin typeface="Consolas" panose="020B0609020204030204" pitchFamily="49" charset="0"/>
              </a:rPr>
              <a:t>, string3);</a:t>
            </a:r>
          </a:p>
          <a:p>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7" name="テキスト ボックス 6"/>
          <p:cNvSpPr txBox="1"/>
          <p:nvPr/>
        </p:nvSpPr>
        <p:spPr>
          <a:xfrm>
            <a:off x="3242086" y="130748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09535" y="1884870"/>
            <a:ext cx="11972925" cy="2976330"/>
            <a:chOff x="-3800475" y="4912848"/>
            <a:chExt cx="9379562" cy="2331650"/>
          </a:xfrm>
        </p:grpSpPr>
        <p:pic>
          <p:nvPicPr>
            <p:cNvPr id="9" name="図 8"/>
            <p:cNvPicPr>
              <a:picLocks noChangeAspect="1"/>
            </p:cNvPicPr>
            <p:nvPr/>
          </p:nvPicPr>
          <p:blipFill rotWithShape="1">
            <a:blip r:embed="rId2"/>
            <a:srcRect l="86815" t="21822" r="11490" b="64496"/>
            <a:stretch/>
          </p:blipFill>
          <p:spPr>
            <a:xfrm>
              <a:off x="5312387" y="4912848"/>
              <a:ext cx="266700" cy="2331649"/>
            </a:xfrm>
            <a:prstGeom prst="rect">
              <a:avLst/>
            </a:prstGeom>
          </p:spPr>
        </p:pic>
        <p:pic>
          <p:nvPicPr>
            <p:cNvPr id="10" name="図 9"/>
            <p:cNvPicPr>
              <a:picLocks noChangeAspect="1"/>
            </p:cNvPicPr>
            <p:nvPr/>
          </p:nvPicPr>
          <p:blipFill rotWithShape="1">
            <a:blip r:embed="rId2"/>
            <a:srcRect l="57207" t="21822" r="15426" b="64496"/>
            <a:stretch/>
          </p:blipFill>
          <p:spPr>
            <a:xfrm>
              <a:off x="1007086" y="4912849"/>
              <a:ext cx="4305301" cy="2331649"/>
            </a:xfrm>
            <a:prstGeom prst="rect">
              <a:avLst/>
            </a:prstGeom>
          </p:spPr>
        </p:pic>
        <p:pic>
          <p:nvPicPr>
            <p:cNvPr id="11" name="図 10"/>
            <p:cNvPicPr>
              <a:picLocks noChangeAspect="1"/>
            </p:cNvPicPr>
            <p:nvPr/>
          </p:nvPicPr>
          <p:blipFill rotWithShape="1">
            <a:blip r:embed="rId2"/>
            <a:srcRect l="50425" t="21822" r="47153" b="64496"/>
            <a:stretch/>
          </p:blipFill>
          <p:spPr>
            <a:xfrm>
              <a:off x="626085" y="4912849"/>
              <a:ext cx="381001" cy="2331649"/>
            </a:xfrm>
            <a:prstGeom prst="rect">
              <a:avLst/>
            </a:prstGeom>
          </p:spPr>
        </p:pic>
        <p:pic>
          <p:nvPicPr>
            <p:cNvPr id="12" name="図 11"/>
            <p:cNvPicPr>
              <a:picLocks noChangeAspect="1"/>
            </p:cNvPicPr>
            <p:nvPr/>
          </p:nvPicPr>
          <p:blipFill rotWithShape="1">
            <a:blip r:embed="rId2"/>
            <a:srcRect l="17246" t="21822" r="55872" b="64496"/>
            <a:stretch/>
          </p:blipFill>
          <p:spPr>
            <a:xfrm>
              <a:off x="-3571875" y="4912849"/>
              <a:ext cx="4229101" cy="2331649"/>
            </a:xfrm>
            <a:prstGeom prst="rect">
              <a:avLst/>
            </a:prstGeom>
          </p:spPr>
        </p:pic>
        <p:pic>
          <p:nvPicPr>
            <p:cNvPr id="13" name="図 12"/>
            <p:cNvPicPr>
              <a:picLocks noChangeAspect="1"/>
            </p:cNvPicPr>
            <p:nvPr/>
          </p:nvPicPr>
          <p:blipFill rotWithShape="1">
            <a:blip r:embed="rId2"/>
            <a:srcRect l="11010" t="21822" r="87537" b="64496"/>
            <a:stretch/>
          </p:blipFill>
          <p:spPr>
            <a:xfrm>
              <a:off x="-3800475" y="4912849"/>
              <a:ext cx="228600" cy="2331649"/>
            </a:xfrm>
            <a:prstGeom prst="rect">
              <a:avLst/>
            </a:prstGeom>
          </p:spPr>
        </p:pic>
      </p:grpSp>
      <p:sp>
        <p:nvSpPr>
          <p:cNvPr id="14" name="テキスト ボックス 13"/>
          <p:cNvSpPr txBox="1"/>
          <p:nvPr/>
        </p:nvSpPr>
        <p:spPr>
          <a:xfrm>
            <a:off x="3074613" y="5474708"/>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0182" r="64060" b="54781"/>
          <a:stretch/>
        </p:blipFill>
        <p:spPr>
          <a:xfrm>
            <a:off x="1224120" y="1951331"/>
            <a:ext cx="3752850" cy="609601"/>
          </a:xfrm>
          <a:prstGeom prst="rect">
            <a:avLst/>
          </a:prstGeom>
        </p:spPr>
      </p:pic>
      <p:pic>
        <p:nvPicPr>
          <p:cNvPr id="16" name="図 15"/>
          <p:cNvPicPr>
            <a:picLocks noChangeAspect="1"/>
          </p:cNvPicPr>
          <p:nvPr/>
        </p:nvPicPr>
        <p:blipFill rotWithShape="1">
          <a:blip r:embed="rId3"/>
          <a:srcRect l="64477" t="40520" r="15865" b="55297"/>
          <a:stretch/>
        </p:blipFill>
        <p:spPr>
          <a:xfrm>
            <a:off x="7210037" y="2004469"/>
            <a:ext cx="3568289" cy="506297"/>
          </a:xfrm>
          <a:prstGeom prst="rect">
            <a:avLst/>
          </a:prstGeom>
        </p:spPr>
      </p:pic>
    </p:spTree>
    <p:extLst>
      <p:ext uri="{BB962C8B-B14F-4D97-AF65-F5344CB8AC3E}">
        <p14:creationId xmlns:p14="http://schemas.microsoft.com/office/powerpoint/2010/main" val="2510282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4</a:t>
            </a:r>
            <a:endParaRPr kumimoji="1" lang="ja-JP" altLang="en-US" sz="7200" dirty="0"/>
          </a:p>
        </p:txBody>
      </p:sp>
      <p:sp>
        <p:nvSpPr>
          <p:cNvPr id="8" name="テキスト ボックス 7"/>
          <p:cNvSpPr txBox="1"/>
          <p:nvPr/>
        </p:nvSpPr>
        <p:spPr>
          <a:xfrm>
            <a:off x="3187749" y="1382159"/>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45.5%</a:t>
            </a:r>
            <a:endParaRPr kumimoji="1" lang="ja-JP" altLang="en-US" sz="3600" b="1" dirty="0">
              <a:latin typeface="メイリオ" panose="020B0604030504040204" pitchFamily="50" charset="-128"/>
              <a:ea typeface="メイリオ" panose="020B0604030504040204" pitchFamily="50" charset="-128"/>
            </a:endParaRPr>
          </a:p>
        </p:txBody>
      </p:sp>
      <p:sp>
        <p:nvSpPr>
          <p:cNvPr id="10" name="正方形/長方形 9"/>
          <p:cNvSpPr/>
          <p:nvPr/>
        </p:nvSpPr>
        <p:spPr>
          <a:xfrm>
            <a:off x="897288" y="5857260"/>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//10</a:t>
            </a:r>
            <a:r>
              <a:rPr lang="ja-JP" altLang="en-US" sz="2400" dirty="0">
                <a:solidFill>
                  <a:srgbClr val="008000"/>
                </a:solidFill>
                <a:latin typeface="Consolas" panose="020B0609020204030204" pitchFamily="49" charset="0"/>
              </a:rPr>
              <a:t>進数を入力し</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testReturnHexNumber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1" name="正方形/長方形 10"/>
          <p:cNvSpPr/>
          <p:nvPr/>
        </p:nvSpPr>
        <p:spPr>
          <a:xfrm>
            <a:off x="897288" y="8743922"/>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//10</a:t>
            </a:r>
            <a:r>
              <a:rPr lang="ja-JP" altLang="en-US" sz="2400" dirty="0">
                <a:solidFill>
                  <a:srgbClr val="008000"/>
                </a:solidFill>
                <a:latin typeface="Consolas" panose="020B0609020204030204" pitchFamily="49" charset="0"/>
              </a:rPr>
              <a:t>進数を入力し</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testReturnBinNumber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"11111110"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2" name="正方形/長方形 11"/>
          <p:cNvSpPr/>
          <p:nvPr/>
        </p:nvSpPr>
        <p:spPr>
          <a:xfrm>
            <a:off x="897287" y="11630584"/>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無効な値を入力し</a:t>
            </a:r>
            <a:r>
              <a:rPr lang="en-US" altLang="ja-JP" sz="2400" dirty="0">
                <a:solidFill>
                  <a:srgbClr val="008000"/>
                </a:solidFill>
                <a:latin typeface="Consolas" panose="020B0609020204030204" pitchFamily="49" charset="0"/>
              </a:rPr>
              <a:t>Invalid input</a:t>
            </a:r>
            <a:r>
              <a:rPr lang="ja-JP" altLang="en-US" sz="2400" dirty="0">
                <a:solidFill>
                  <a:srgbClr val="008000"/>
                </a:solidFill>
                <a:latin typeface="Consolas" panose="020B0609020204030204" pitchFamily="49" charset="0"/>
              </a:rPr>
              <a:t>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testReturnInvalidInput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oct</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"Invalid input"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grpSp>
        <p:nvGrpSpPr>
          <p:cNvPr id="2" name="グループ化 1"/>
          <p:cNvGrpSpPr/>
          <p:nvPr/>
        </p:nvGrpSpPr>
        <p:grpSpPr>
          <a:xfrm>
            <a:off x="140705" y="1968314"/>
            <a:ext cx="11958423" cy="3013139"/>
            <a:chOff x="1449953" y="1820559"/>
            <a:chExt cx="9386752" cy="2365160"/>
          </a:xfrm>
        </p:grpSpPr>
        <p:pic>
          <p:nvPicPr>
            <p:cNvPr id="3" name="図 2"/>
            <p:cNvPicPr>
              <a:picLocks noChangeAspect="1"/>
            </p:cNvPicPr>
            <p:nvPr/>
          </p:nvPicPr>
          <p:blipFill rotWithShape="1">
            <a:blip r:embed="rId2"/>
            <a:srcRect l="86795" t="8223" r="11578" b="77930"/>
            <a:stretch/>
          </p:blipFill>
          <p:spPr>
            <a:xfrm>
              <a:off x="10580120" y="1820559"/>
              <a:ext cx="256585" cy="2365159"/>
            </a:xfrm>
            <a:prstGeom prst="rect">
              <a:avLst/>
            </a:prstGeom>
          </p:spPr>
        </p:pic>
        <p:pic>
          <p:nvPicPr>
            <p:cNvPr id="13" name="図 12"/>
            <p:cNvPicPr>
              <a:picLocks noChangeAspect="1"/>
            </p:cNvPicPr>
            <p:nvPr/>
          </p:nvPicPr>
          <p:blipFill rotWithShape="1">
            <a:blip r:embed="rId2"/>
            <a:srcRect l="57376" t="8223" r="15199" b="77930"/>
            <a:stretch/>
          </p:blipFill>
          <p:spPr>
            <a:xfrm>
              <a:off x="6255770" y="1820559"/>
              <a:ext cx="4324350" cy="2365159"/>
            </a:xfrm>
            <a:prstGeom prst="rect">
              <a:avLst/>
            </a:prstGeom>
          </p:spPr>
        </p:pic>
        <p:pic>
          <p:nvPicPr>
            <p:cNvPr id="14" name="図 13"/>
            <p:cNvPicPr>
              <a:picLocks noChangeAspect="1"/>
            </p:cNvPicPr>
            <p:nvPr/>
          </p:nvPicPr>
          <p:blipFill rotWithShape="1">
            <a:blip r:embed="rId2"/>
            <a:srcRect l="50490" t="8223" r="47094" b="77930"/>
            <a:stretch/>
          </p:blipFill>
          <p:spPr>
            <a:xfrm>
              <a:off x="5886449" y="1820559"/>
              <a:ext cx="381000" cy="2365159"/>
            </a:xfrm>
            <a:prstGeom prst="rect">
              <a:avLst/>
            </a:prstGeom>
          </p:spPr>
        </p:pic>
        <p:pic>
          <p:nvPicPr>
            <p:cNvPr id="15" name="図 14"/>
            <p:cNvPicPr>
              <a:picLocks noChangeAspect="1"/>
            </p:cNvPicPr>
            <p:nvPr/>
          </p:nvPicPr>
          <p:blipFill rotWithShape="1">
            <a:blip r:embed="rId2"/>
            <a:srcRect l="17023" t="8223" r="56035" b="77930"/>
            <a:stretch/>
          </p:blipFill>
          <p:spPr>
            <a:xfrm>
              <a:off x="1641231" y="1820560"/>
              <a:ext cx="4248150" cy="2365159"/>
            </a:xfrm>
            <a:prstGeom prst="rect">
              <a:avLst/>
            </a:prstGeom>
          </p:spPr>
        </p:pic>
        <p:pic>
          <p:nvPicPr>
            <p:cNvPr id="16" name="図 15"/>
            <p:cNvPicPr>
              <a:picLocks noChangeAspect="1"/>
            </p:cNvPicPr>
            <p:nvPr/>
          </p:nvPicPr>
          <p:blipFill rotWithShape="1">
            <a:blip r:embed="rId2"/>
            <a:srcRect l="10923" t="8223" r="87507" b="77930"/>
            <a:stretch/>
          </p:blipFill>
          <p:spPr>
            <a:xfrm>
              <a:off x="1449953" y="1820559"/>
              <a:ext cx="247650" cy="2365159"/>
            </a:xfrm>
            <a:prstGeom prst="rect">
              <a:avLst/>
            </a:prstGeom>
          </p:spPr>
        </p:pic>
      </p:grpSp>
      <p:sp>
        <p:nvSpPr>
          <p:cNvPr id="17" name="テキスト ボックス 16"/>
          <p:cNvSpPr txBox="1"/>
          <p:nvPr/>
        </p:nvSpPr>
        <p:spPr>
          <a:xfrm>
            <a:off x="3013964" y="5210928"/>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8" name="図 17"/>
          <p:cNvPicPr>
            <a:picLocks noChangeAspect="1"/>
          </p:cNvPicPr>
          <p:nvPr/>
        </p:nvPicPr>
        <p:blipFill rotWithShape="1">
          <a:blip r:embed="rId3"/>
          <a:srcRect l="15267" t="40182" r="64060" b="54781"/>
          <a:stretch/>
        </p:blipFill>
        <p:spPr>
          <a:xfrm>
            <a:off x="1248006" y="2028491"/>
            <a:ext cx="3752850" cy="609601"/>
          </a:xfrm>
          <a:prstGeom prst="rect">
            <a:avLst/>
          </a:prstGeom>
        </p:spPr>
      </p:pic>
      <p:pic>
        <p:nvPicPr>
          <p:cNvPr id="19" name="図 18"/>
          <p:cNvPicPr>
            <a:picLocks noChangeAspect="1"/>
          </p:cNvPicPr>
          <p:nvPr/>
        </p:nvPicPr>
        <p:blipFill rotWithShape="1">
          <a:blip r:embed="rId3"/>
          <a:srcRect l="64477" t="40520" r="15865" b="55297"/>
          <a:stretch/>
        </p:blipFill>
        <p:spPr>
          <a:xfrm>
            <a:off x="7233560" y="2074352"/>
            <a:ext cx="3568289" cy="506297"/>
          </a:xfrm>
          <a:prstGeom prst="rect">
            <a:avLst/>
          </a:prstGeom>
        </p:spPr>
      </p:pic>
    </p:spTree>
    <p:extLst>
      <p:ext uri="{BB962C8B-B14F-4D97-AF65-F5344CB8AC3E}">
        <p14:creationId xmlns:p14="http://schemas.microsoft.com/office/powerpoint/2010/main" val="1977371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ソフトウェアテストについて</a:t>
            </a:r>
            <a:endParaRPr kumimoji="1" lang="ja-JP" altLang="en-US" dirty="0"/>
          </a:p>
        </p:txBody>
      </p:sp>
      <p:sp>
        <p:nvSpPr>
          <p:cNvPr id="3" name="コンテンツ プレースホルダー 2"/>
          <p:cNvSpPr>
            <a:spLocks noGrp="1"/>
          </p:cNvSpPr>
          <p:nvPr>
            <p:ph idx="1"/>
          </p:nvPr>
        </p:nvSpPr>
        <p:spPr>
          <a:xfrm>
            <a:off x="838200" y="3469389"/>
            <a:ext cx="10758714" cy="1140537"/>
          </a:xfrm>
        </p:spPr>
        <p:txBody>
          <a:bodyPr>
            <a:normAutofit/>
          </a:bodyPr>
          <a:lstStyle/>
          <a:p>
            <a:pPr>
              <a:buClr>
                <a:schemeClr val="tx2"/>
              </a:buClr>
              <a:buFont typeface="Wingdings" panose="05000000000000000000" pitchFamily="2" charset="2"/>
              <a:buChar char="l"/>
            </a:pPr>
            <a:r>
              <a:rPr kumimoji="1" lang="ja-JP" altLang="en-US" sz="3600" dirty="0" smtClean="0"/>
              <a:t>ソフトウェアテストとは</a:t>
            </a:r>
            <a:r>
              <a:rPr lang="ja-JP" altLang="en-US" sz="3600" dirty="0"/>
              <a:t>，ソフトウェア開発の中で，ソフトウェアの品質を確かめる</a:t>
            </a:r>
            <a:r>
              <a:rPr lang="ja-JP" altLang="en-US" sz="3600" dirty="0" smtClean="0"/>
              <a:t>工程である</a:t>
            </a:r>
            <a:endParaRPr lang="en-US" altLang="ja-JP" sz="3600" dirty="0" smtClean="0"/>
          </a:p>
          <a:p>
            <a:pPr>
              <a:buFont typeface="Wingdings" panose="05000000000000000000" pitchFamily="2" charset="2"/>
              <a:buChar char="l"/>
            </a:pPr>
            <a:endParaRPr lang="ja-JP" altLang="en-US" dirty="0"/>
          </a:p>
          <a:p>
            <a:pPr>
              <a:buFont typeface="Wingdings" panose="05000000000000000000" pitchFamily="2" charset="2"/>
              <a:buChar char="l"/>
            </a:pPr>
            <a:endParaRPr kumimoji="1" lang="ja-JP" altLang="en-US" dirty="0"/>
          </a:p>
        </p:txBody>
      </p:sp>
      <p:sp>
        <p:nvSpPr>
          <p:cNvPr id="5" name="正方形/長方形 4"/>
          <p:cNvSpPr/>
          <p:nvPr/>
        </p:nvSpPr>
        <p:spPr>
          <a:xfrm>
            <a:off x="3653940" y="8050505"/>
            <a:ext cx="4429958" cy="194343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吹き出し 5"/>
          <p:cNvSpPr/>
          <p:nvPr/>
        </p:nvSpPr>
        <p:spPr>
          <a:xfrm>
            <a:off x="5259784" y="5911617"/>
            <a:ext cx="6590760" cy="1541561"/>
          </a:xfrm>
          <a:prstGeom prst="wedgeRectCallout">
            <a:avLst>
              <a:gd name="adj1" fmla="val -38508"/>
              <a:gd name="adj2" fmla="val 99479"/>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3200" dirty="0" smtClean="0">
                <a:latin typeface="メイリオ" panose="020B0604030504040204" pitchFamily="50" charset="-128"/>
                <a:ea typeface="メイリオ" panose="020B0604030504040204" pitchFamily="50" charset="-128"/>
              </a:rPr>
              <a:t>ソフトウェアのテスト工程</a:t>
            </a:r>
            <a:endParaRPr kumimoji="1" lang="en-US" altLang="ja-JP" sz="3200" dirty="0" smtClean="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3200" dirty="0" smtClean="0">
                <a:latin typeface="メイリオ" panose="020B0604030504040204" pitchFamily="50" charset="-128"/>
                <a:ea typeface="メイリオ" panose="020B0604030504040204" pitchFamily="50" charset="-128"/>
              </a:rPr>
              <a:t>開発全体の</a:t>
            </a:r>
            <a:r>
              <a:rPr lang="en-US" altLang="ja-JP" sz="3200" b="1" dirty="0" smtClean="0">
                <a:latin typeface="メイリオ" panose="020B0604030504040204" pitchFamily="50" charset="-128"/>
                <a:ea typeface="メイリオ" panose="020B0604030504040204" pitchFamily="50" charset="-128"/>
              </a:rPr>
              <a:t>46%</a:t>
            </a:r>
            <a:r>
              <a:rPr lang="ja-JP" altLang="en-US" sz="3200" dirty="0" smtClean="0">
                <a:latin typeface="メイリオ" panose="020B0604030504040204" pitchFamily="50" charset="-128"/>
                <a:ea typeface="メイリオ" panose="020B0604030504040204" pitchFamily="50" charset="-128"/>
              </a:rPr>
              <a:t>の費用を占める</a:t>
            </a:r>
            <a:endParaRPr kumimoji="1" lang="ja-JP" altLang="en-US" sz="3200" dirty="0">
              <a:latin typeface="メイリオ" panose="020B0604030504040204" pitchFamily="50" charset="-128"/>
              <a:ea typeface="メイリオ" panose="020B0604030504040204" pitchFamily="50" charset="-128"/>
            </a:endParaRPr>
          </a:p>
        </p:txBody>
      </p:sp>
      <p:sp>
        <p:nvSpPr>
          <p:cNvPr id="7" name="角丸四角形 6"/>
          <p:cNvSpPr/>
          <p:nvPr/>
        </p:nvSpPr>
        <p:spPr>
          <a:xfrm>
            <a:off x="1169397" y="5709228"/>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要求定義</a:t>
            </a:r>
            <a:endParaRPr kumimoji="1" lang="ja-JP" altLang="en-US" sz="2400" dirty="0">
              <a:latin typeface="メイリオ" panose="020B0604030504040204" pitchFamily="50" charset="-128"/>
              <a:ea typeface="メイリオ" panose="020B0604030504040204" pitchFamily="50" charset="-128"/>
            </a:endParaRPr>
          </a:p>
        </p:txBody>
      </p:sp>
      <p:sp>
        <p:nvSpPr>
          <p:cNvPr id="8" name="曲折矢印 7"/>
          <p:cNvSpPr/>
          <p:nvPr/>
        </p:nvSpPr>
        <p:spPr>
          <a:xfrm rot="5400000">
            <a:off x="3022208" y="5821361"/>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1855626" y="6310872"/>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基本</a:t>
            </a:r>
            <a:r>
              <a:rPr lang="ja-JP" altLang="en-US" sz="2400" dirty="0">
                <a:latin typeface="メイリオ" panose="020B0604030504040204" pitchFamily="50" charset="-128"/>
                <a:ea typeface="メイリオ" panose="020B0604030504040204" pitchFamily="50" charset="-128"/>
              </a:rPr>
              <a:t>設計</a:t>
            </a:r>
          </a:p>
        </p:txBody>
      </p:sp>
      <p:sp>
        <p:nvSpPr>
          <p:cNvPr id="10" name="曲折矢印 9"/>
          <p:cNvSpPr/>
          <p:nvPr/>
        </p:nvSpPr>
        <p:spPr>
          <a:xfrm rot="5400000">
            <a:off x="3708437" y="6423005"/>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1" name="角丸四角形 10"/>
          <p:cNvSpPr/>
          <p:nvPr/>
        </p:nvSpPr>
        <p:spPr>
          <a:xfrm>
            <a:off x="2515847" y="6917284"/>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詳細設計</a:t>
            </a:r>
            <a:endParaRPr lang="ja-JP" altLang="en-US" sz="2400" dirty="0">
              <a:latin typeface="メイリオ" panose="020B0604030504040204" pitchFamily="50" charset="-128"/>
              <a:ea typeface="メイリオ" panose="020B0604030504040204" pitchFamily="50" charset="-128"/>
            </a:endParaRPr>
          </a:p>
        </p:txBody>
      </p:sp>
      <p:sp>
        <p:nvSpPr>
          <p:cNvPr id="12" name="曲折矢印 11"/>
          <p:cNvSpPr/>
          <p:nvPr/>
        </p:nvSpPr>
        <p:spPr>
          <a:xfrm rot="5400000">
            <a:off x="4368658" y="7029417"/>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3" name="角丸四角形 12"/>
          <p:cNvSpPr/>
          <p:nvPr/>
        </p:nvSpPr>
        <p:spPr>
          <a:xfrm>
            <a:off x="3202076" y="7518928"/>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実装・開発</a:t>
            </a:r>
          </a:p>
        </p:txBody>
      </p:sp>
      <p:sp>
        <p:nvSpPr>
          <p:cNvPr id="14" name="曲折矢印 13"/>
          <p:cNvSpPr/>
          <p:nvPr/>
        </p:nvSpPr>
        <p:spPr>
          <a:xfrm rot="5400000">
            <a:off x="5054887" y="7631061"/>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5" name="角丸四角形 14"/>
          <p:cNvSpPr/>
          <p:nvPr/>
        </p:nvSpPr>
        <p:spPr>
          <a:xfrm>
            <a:off x="3856923" y="8119651"/>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単体</a:t>
            </a:r>
            <a:r>
              <a:rPr lang="ja-JP" altLang="en-US" sz="2400" dirty="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曲折矢印 15"/>
          <p:cNvSpPr/>
          <p:nvPr/>
        </p:nvSpPr>
        <p:spPr>
          <a:xfrm rot="5400000">
            <a:off x="5709734" y="8231784"/>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7" name="角丸四角形 16"/>
          <p:cNvSpPr/>
          <p:nvPr/>
        </p:nvSpPr>
        <p:spPr>
          <a:xfrm>
            <a:off x="4517144" y="8726063"/>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結合テスト</a:t>
            </a:r>
          </a:p>
        </p:txBody>
      </p:sp>
      <p:sp>
        <p:nvSpPr>
          <p:cNvPr id="18" name="曲折矢印 17"/>
          <p:cNvSpPr/>
          <p:nvPr/>
        </p:nvSpPr>
        <p:spPr>
          <a:xfrm rot="5400000">
            <a:off x="6369955" y="8838196"/>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角丸四角形 18"/>
          <p:cNvSpPr/>
          <p:nvPr/>
        </p:nvSpPr>
        <p:spPr>
          <a:xfrm>
            <a:off x="5000390" y="9332475"/>
            <a:ext cx="2438397"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システム</a:t>
            </a:r>
            <a:r>
              <a:rPr lang="ja-JP" altLang="en-US" sz="2400" dirty="0">
                <a:latin typeface="メイリオ" panose="020B0604030504040204" pitchFamily="50" charset="-128"/>
                <a:ea typeface="メイリオ" panose="020B0604030504040204" pitchFamily="50" charset="-128"/>
              </a:rPr>
              <a:t>テスト</a:t>
            </a:r>
          </a:p>
        </p:txBody>
      </p:sp>
      <p:sp>
        <p:nvSpPr>
          <p:cNvPr id="21" name="テキスト ボックス 20"/>
          <p:cNvSpPr txBox="1"/>
          <p:nvPr/>
        </p:nvSpPr>
        <p:spPr>
          <a:xfrm>
            <a:off x="1169397" y="5051454"/>
            <a:ext cx="5325188" cy="584775"/>
          </a:xfrm>
          <a:prstGeom prst="rect">
            <a:avLst/>
          </a:prstGeom>
          <a:noFill/>
        </p:spPr>
        <p:txBody>
          <a:bodyPr wrap="square" rtlCol="0">
            <a:spAutoFit/>
          </a:bodyPr>
          <a:lstStyle/>
          <a:p>
            <a:r>
              <a:rPr lang="ja-JP" altLang="en-US" sz="3200" dirty="0" smtClean="0">
                <a:latin typeface="メイリオ" panose="020B0604030504040204" pitchFamily="50" charset="-128"/>
                <a:ea typeface="メイリオ" panose="020B0604030504040204" pitchFamily="50" charset="-128"/>
              </a:rPr>
              <a:t>ソフトウェア開発プロセス</a:t>
            </a:r>
            <a:endParaRPr kumimoji="1" lang="ja-JP" altLang="en-US" sz="3200" dirty="0">
              <a:latin typeface="メイリオ" panose="020B0604030504040204" pitchFamily="50" charset="-128"/>
              <a:ea typeface="メイリオ" panose="020B0604030504040204" pitchFamily="50" charset="-128"/>
            </a:endParaRPr>
          </a:p>
        </p:txBody>
      </p:sp>
      <p:sp>
        <p:nvSpPr>
          <p:cNvPr id="22" name="角丸四角形 21"/>
          <p:cNvSpPr/>
          <p:nvPr/>
        </p:nvSpPr>
        <p:spPr>
          <a:xfrm>
            <a:off x="1364203" y="10392576"/>
            <a:ext cx="9706708" cy="1474902"/>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kumimoji="1" lang="ja-JP" altLang="en-US" sz="3600" dirty="0" smtClean="0">
                <a:solidFill>
                  <a:schemeClr val="tx1"/>
                </a:solidFill>
                <a:latin typeface="メイリオ" panose="020B0604030504040204" pitchFamily="50" charset="-128"/>
                <a:ea typeface="メイリオ" panose="020B0604030504040204" pitchFamily="50" charset="-128"/>
              </a:rPr>
              <a:t>開発者のテスト工程を支援するために様々なテスト自動化ツールが提案されて</a:t>
            </a:r>
            <a:r>
              <a:rPr lang="ja-JP" altLang="en-US" sz="3600" dirty="0" smtClean="0">
                <a:solidFill>
                  <a:schemeClr val="tx1"/>
                </a:solidFill>
                <a:latin typeface="メイリオ" panose="020B0604030504040204" pitchFamily="50" charset="-128"/>
                <a:ea typeface="メイリオ" panose="020B0604030504040204" pitchFamily="50" charset="-128"/>
              </a:rPr>
              <a:t>い</a:t>
            </a:r>
            <a:r>
              <a:rPr lang="ja-JP" altLang="en-US" sz="3600" dirty="0">
                <a:solidFill>
                  <a:schemeClr val="tx1"/>
                </a:solidFill>
                <a:latin typeface="メイリオ" panose="020B0604030504040204" pitchFamily="50" charset="-128"/>
                <a:ea typeface="メイリオ" panose="020B0604030504040204" pitchFamily="50" charset="-128"/>
              </a:rPr>
              <a:t>る</a:t>
            </a:r>
            <a:endParaRPr kumimoji="1" lang="ja-JP" altLang="en-US" sz="36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15063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5</a:t>
            </a:r>
            <a:endParaRPr kumimoji="1" lang="ja-JP" altLang="en-US" sz="7200" dirty="0"/>
          </a:p>
        </p:txBody>
      </p:sp>
      <p:sp>
        <p:nvSpPr>
          <p:cNvPr id="7" name="正方形/長方形 6"/>
          <p:cNvSpPr/>
          <p:nvPr/>
        </p:nvSpPr>
        <p:spPr>
          <a:xfrm>
            <a:off x="46891" y="6338284"/>
            <a:ext cx="12098216" cy="618630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test0</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BaseConversion04</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 input = {</a:t>
            </a:r>
            <a:r>
              <a:rPr lang="en-US" altLang="ja-JP" sz="2200" dirty="0">
                <a:solidFill>
                  <a:srgbClr val="A31515"/>
                </a:solidFill>
                <a:latin typeface="Consolas" panose="020B0609020204030204" pitchFamily="49" charset="0"/>
              </a:rPr>
              <a:t>"hex"</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for</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int</a:t>
            </a:r>
            <a:r>
              <a:rPr lang="en-US" altLang="ja-JP" sz="2200" dirty="0">
                <a:solidFill>
                  <a:srgbClr val="000000"/>
                </a:solidFill>
                <a:latin typeface="Consolas" panose="020B0609020204030204" pitchFamily="49" charset="0"/>
              </a:rPr>
              <a:t> </a:t>
            </a:r>
            <a:r>
              <a:rPr lang="en-US" altLang="ja-JP" sz="2200" dirty="0" err="1">
                <a:solidFill>
                  <a:srgbClr val="00108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09885A"/>
                </a:solidFill>
                <a:latin typeface="Consolas" panose="020B0609020204030204" pitchFamily="49" charset="0"/>
              </a:rPr>
              <a:t>0</a:t>
            </a:r>
            <a:r>
              <a:rPr lang="en-US" altLang="ja-JP" sz="2200" dirty="0">
                <a:solidFill>
                  <a:srgbClr val="000000"/>
                </a:solidFill>
                <a:latin typeface="Consolas" panose="020B0609020204030204" pitchFamily="49" charset="0"/>
              </a:rPr>
              <a:t>; </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&lt; </a:t>
            </a:r>
            <a:r>
              <a:rPr lang="en-US" altLang="ja-JP" sz="2200" dirty="0" err="1">
                <a:solidFill>
                  <a:srgbClr val="001080"/>
                </a:solidFill>
                <a:latin typeface="Consolas" panose="020B0609020204030204" pitchFamily="49" charset="0"/>
              </a:rPr>
              <a:t>input</a:t>
            </a:r>
            <a:r>
              <a:rPr lang="en-US" altLang="ja-JP" sz="2200" dirty="0" err="1">
                <a:solidFill>
                  <a:srgbClr val="000000"/>
                </a:solidFill>
                <a:latin typeface="Consolas" panose="020B0609020204030204" pitchFamily="49" charset="0"/>
              </a:rPr>
              <a:t>.</a:t>
            </a:r>
            <a:r>
              <a:rPr lang="en-US" altLang="ja-JP" sz="2200" dirty="0" err="1">
                <a:solidFill>
                  <a:srgbClr val="001080"/>
                </a:solidFill>
                <a:latin typeface="Consolas" panose="020B0609020204030204" pitchFamily="49" charset="0"/>
              </a:rPr>
              <a:t>length</a:t>
            </a:r>
            <a:r>
              <a:rPr lang="en-US" altLang="ja-JP" sz="2200" dirty="0">
                <a:solidFill>
                  <a:srgbClr val="000000"/>
                </a:solidFill>
                <a:latin typeface="Consolas" panose="020B0609020204030204" pitchFamily="49" charset="0"/>
              </a:rPr>
              <a:t>; </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if</a:t>
            </a:r>
            <a:r>
              <a:rPr lang="en-US" altLang="ja-JP" sz="2200" dirty="0">
                <a:solidFill>
                  <a:srgbClr val="000000"/>
                </a:solidFill>
                <a:latin typeface="Consolas" panose="020B0609020204030204" pitchFamily="49" charset="0"/>
              </a:rPr>
              <a:t> (input[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"376"</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else</a:t>
            </a:r>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if</a:t>
            </a:r>
            <a:r>
              <a:rPr lang="en-US" altLang="ja-JP" sz="2200" dirty="0">
                <a:solidFill>
                  <a:srgbClr val="000000"/>
                </a:solidFill>
                <a:latin typeface="Consolas" panose="020B0609020204030204" pitchFamily="49" charset="0"/>
              </a:rPr>
              <a:t> (input[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"11111110"</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else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"Invalid input"</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p>
          <a:p>
            <a:r>
              <a:rPr lang="en-US" altLang="ja-JP" sz="2200" dirty="0">
                <a:solidFill>
                  <a:srgbClr val="000000"/>
                </a:solidFill>
                <a:latin typeface="Consolas" panose="020B0609020204030204" pitchFamily="49" charset="0"/>
              </a:rPr>
              <a:t/>
            </a:r>
            <a:br>
              <a:rPr lang="en-US" altLang="ja-JP" sz="2200" dirty="0">
                <a:solidFill>
                  <a:srgbClr val="000000"/>
                </a:solidFill>
                <a:latin typeface="Consolas" panose="020B0609020204030204" pitchFamily="49" charset="0"/>
              </a:rPr>
            </a:br>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8" name="テキスト ボックス 7"/>
          <p:cNvSpPr txBox="1"/>
          <p:nvPr/>
        </p:nvSpPr>
        <p:spPr>
          <a:xfrm>
            <a:off x="3246529" y="143271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04418" y="2023083"/>
            <a:ext cx="11783159" cy="2938711"/>
            <a:chOff x="2574421" y="2205831"/>
            <a:chExt cx="9324973" cy="2325641"/>
          </a:xfrm>
        </p:grpSpPr>
        <p:pic>
          <p:nvPicPr>
            <p:cNvPr id="3" name="図 2"/>
            <p:cNvPicPr>
              <a:picLocks noChangeAspect="1"/>
            </p:cNvPicPr>
            <p:nvPr/>
          </p:nvPicPr>
          <p:blipFill rotWithShape="1">
            <a:blip r:embed="rId2"/>
            <a:srcRect l="86767" t="13416" r="11845" b="72985"/>
            <a:stretch/>
          </p:blipFill>
          <p:spPr>
            <a:xfrm>
              <a:off x="11680320" y="2205831"/>
              <a:ext cx="219074" cy="2325641"/>
            </a:xfrm>
            <a:prstGeom prst="rect">
              <a:avLst/>
            </a:prstGeom>
          </p:spPr>
        </p:pic>
        <p:pic>
          <p:nvPicPr>
            <p:cNvPr id="10" name="図 9"/>
            <p:cNvPicPr>
              <a:picLocks noChangeAspect="1"/>
            </p:cNvPicPr>
            <p:nvPr/>
          </p:nvPicPr>
          <p:blipFill rotWithShape="1">
            <a:blip r:embed="rId2"/>
            <a:srcRect l="57383" t="13416" r="15344" b="72985"/>
            <a:stretch/>
          </p:blipFill>
          <p:spPr>
            <a:xfrm>
              <a:off x="7375020" y="2205831"/>
              <a:ext cx="4305300" cy="2325641"/>
            </a:xfrm>
            <a:prstGeom prst="rect">
              <a:avLst/>
            </a:prstGeom>
          </p:spPr>
        </p:pic>
        <p:pic>
          <p:nvPicPr>
            <p:cNvPr id="11" name="図 10"/>
            <p:cNvPicPr>
              <a:picLocks noChangeAspect="1"/>
            </p:cNvPicPr>
            <p:nvPr/>
          </p:nvPicPr>
          <p:blipFill rotWithShape="1">
            <a:blip r:embed="rId2"/>
            <a:srcRect l="50565" t="13416" r="47384" b="72985"/>
            <a:stretch/>
          </p:blipFill>
          <p:spPr>
            <a:xfrm>
              <a:off x="7051170" y="2205831"/>
              <a:ext cx="323850" cy="2325641"/>
            </a:xfrm>
            <a:prstGeom prst="rect">
              <a:avLst/>
            </a:prstGeom>
          </p:spPr>
        </p:pic>
        <p:pic>
          <p:nvPicPr>
            <p:cNvPr id="12" name="図 11"/>
            <p:cNvPicPr>
              <a:picLocks noChangeAspect="1"/>
            </p:cNvPicPr>
            <p:nvPr/>
          </p:nvPicPr>
          <p:blipFill rotWithShape="1">
            <a:blip r:embed="rId2"/>
            <a:srcRect l="17138" t="13416" r="56072" b="72985"/>
            <a:stretch/>
          </p:blipFill>
          <p:spPr>
            <a:xfrm>
              <a:off x="2822070" y="2205831"/>
              <a:ext cx="4229100" cy="2325641"/>
            </a:xfrm>
            <a:prstGeom prst="rect">
              <a:avLst/>
            </a:prstGeom>
          </p:spPr>
        </p:pic>
        <p:pic>
          <p:nvPicPr>
            <p:cNvPr id="13" name="図 12"/>
            <p:cNvPicPr>
              <a:picLocks noChangeAspect="1"/>
            </p:cNvPicPr>
            <p:nvPr/>
          </p:nvPicPr>
          <p:blipFill rotWithShape="1">
            <a:blip r:embed="rId2"/>
            <a:srcRect l="10923" t="13416" r="87388" b="72985"/>
            <a:stretch/>
          </p:blipFill>
          <p:spPr>
            <a:xfrm>
              <a:off x="2574421" y="2205831"/>
              <a:ext cx="266700" cy="2325641"/>
            </a:xfrm>
            <a:prstGeom prst="rect">
              <a:avLst/>
            </a:prstGeom>
          </p:spPr>
        </p:pic>
      </p:grpSp>
      <p:sp>
        <p:nvSpPr>
          <p:cNvPr id="14" name="テキスト ボックス 13"/>
          <p:cNvSpPr txBox="1"/>
          <p:nvPr/>
        </p:nvSpPr>
        <p:spPr>
          <a:xfrm>
            <a:off x="2886993" y="5691953"/>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1733" r="64060" b="54781"/>
          <a:stretch/>
        </p:blipFill>
        <p:spPr>
          <a:xfrm>
            <a:off x="1309922" y="2250526"/>
            <a:ext cx="3752850" cy="421879"/>
          </a:xfrm>
          <a:prstGeom prst="rect">
            <a:avLst/>
          </a:prstGeom>
        </p:spPr>
      </p:pic>
      <p:pic>
        <p:nvPicPr>
          <p:cNvPr id="16" name="図 15"/>
          <p:cNvPicPr>
            <a:picLocks noChangeAspect="1"/>
          </p:cNvPicPr>
          <p:nvPr/>
        </p:nvPicPr>
        <p:blipFill rotWithShape="1">
          <a:blip r:embed="rId3"/>
          <a:srcRect l="64477" t="40520" r="15865" b="55297"/>
          <a:stretch/>
        </p:blipFill>
        <p:spPr>
          <a:xfrm>
            <a:off x="7206490" y="2135014"/>
            <a:ext cx="3568289" cy="506297"/>
          </a:xfrm>
          <a:prstGeom prst="rect">
            <a:avLst/>
          </a:prstGeom>
        </p:spPr>
      </p:pic>
    </p:spTree>
    <p:extLst>
      <p:ext uri="{BB962C8B-B14F-4D97-AF65-F5344CB8AC3E}">
        <p14:creationId xmlns:p14="http://schemas.microsoft.com/office/powerpoint/2010/main" val="31843782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6</a:t>
            </a:r>
            <a:endParaRPr kumimoji="1" lang="ja-JP" altLang="en-US" sz="7200" dirty="0"/>
          </a:p>
        </p:txBody>
      </p:sp>
      <p:sp>
        <p:nvSpPr>
          <p:cNvPr id="5" name="正方形/長方形 4"/>
          <p:cNvSpPr/>
          <p:nvPr/>
        </p:nvSpPr>
        <p:spPr>
          <a:xfrm>
            <a:off x="863477" y="6223737"/>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testConversionNumber_2500toHex</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"9c4"</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863478" y="9072371"/>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testConversionNumber_2500toBin</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"binary"</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"100111000100"</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863479" y="11921005"/>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testCanNotConversion</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aaa</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68213" y="132563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3074612" y="5534604"/>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28913" y="1935998"/>
            <a:ext cx="11832459" cy="2988242"/>
            <a:chOff x="-1745030" y="2166801"/>
            <a:chExt cx="9354583" cy="2362464"/>
          </a:xfrm>
        </p:grpSpPr>
        <p:pic>
          <p:nvPicPr>
            <p:cNvPr id="11" name="図 10"/>
            <p:cNvPicPr>
              <a:picLocks noChangeAspect="1"/>
            </p:cNvPicPr>
            <p:nvPr/>
          </p:nvPicPr>
          <p:blipFill rotWithShape="1">
            <a:blip r:embed="rId2"/>
            <a:srcRect l="87132" t="10778" r="11578" b="75376"/>
            <a:stretch/>
          </p:blipFill>
          <p:spPr>
            <a:xfrm>
              <a:off x="7406353" y="2166801"/>
              <a:ext cx="203200" cy="2362464"/>
            </a:xfrm>
            <a:prstGeom prst="rect">
              <a:avLst/>
            </a:prstGeom>
          </p:spPr>
        </p:pic>
        <p:pic>
          <p:nvPicPr>
            <p:cNvPr id="12" name="図 11"/>
            <p:cNvPicPr>
              <a:picLocks noChangeAspect="1"/>
            </p:cNvPicPr>
            <p:nvPr/>
          </p:nvPicPr>
          <p:blipFill rotWithShape="1">
            <a:blip r:embed="rId2"/>
            <a:srcRect l="57273" t="10778" r="15034" b="75376"/>
            <a:stretch/>
          </p:blipFill>
          <p:spPr>
            <a:xfrm>
              <a:off x="3044809" y="2166801"/>
              <a:ext cx="4361544" cy="2362464"/>
            </a:xfrm>
            <a:prstGeom prst="rect">
              <a:avLst/>
            </a:prstGeom>
          </p:spPr>
        </p:pic>
        <p:pic>
          <p:nvPicPr>
            <p:cNvPr id="13" name="図 12"/>
            <p:cNvPicPr>
              <a:picLocks noChangeAspect="1"/>
            </p:cNvPicPr>
            <p:nvPr/>
          </p:nvPicPr>
          <p:blipFill rotWithShape="1">
            <a:blip r:embed="rId2"/>
            <a:srcRect l="50730" t="10778" r="47565" b="75376"/>
            <a:stretch/>
          </p:blipFill>
          <p:spPr>
            <a:xfrm>
              <a:off x="2776294" y="2166801"/>
              <a:ext cx="268515" cy="2362464"/>
            </a:xfrm>
            <a:prstGeom prst="rect">
              <a:avLst/>
            </a:prstGeom>
          </p:spPr>
        </p:pic>
        <p:pic>
          <p:nvPicPr>
            <p:cNvPr id="14" name="図 13"/>
            <p:cNvPicPr>
              <a:picLocks noChangeAspect="1"/>
            </p:cNvPicPr>
            <p:nvPr/>
          </p:nvPicPr>
          <p:blipFill rotWithShape="1">
            <a:blip r:embed="rId2"/>
            <a:srcRect l="17115" t="10778" r="55882" b="75376"/>
            <a:stretch/>
          </p:blipFill>
          <p:spPr>
            <a:xfrm>
              <a:off x="-1476515" y="2166801"/>
              <a:ext cx="4252809" cy="2362464"/>
            </a:xfrm>
            <a:prstGeom prst="rect">
              <a:avLst/>
            </a:prstGeom>
          </p:spPr>
        </p:pic>
        <p:pic>
          <p:nvPicPr>
            <p:cNvPr id="15" name="図 14"/>
            <p:cNvPicPr>
              <a:picLocks noChangeAspect="1"/>
            </p:cNvPicPr>
            <p:nvPr/>
          </p:nvPicPr>
          <p:blipFill rotWithShape="1">
            <a:blip r:embed="rId2"/>
            <a:srcRect l="11012" t="10778" r="87202" b="75376"/>
            <a:stretch/>
          </p:blipFill>
          <p:spPr>
            <a:xfrm>
              <a:off x="-1745030" y="2166801"/>
              <a:ext cx="281354" cy="2362464"/>
            </a:xfrm>
            <a:prstGeom prst="rect">
              <a:avLst/>
            </a:prstGeom>
          </p:spPr>
        </p:pic>
      </p:grpSp>
      <p:pic>
        <p:nvPicPr>
          <p:cNvPr id="16" name="図 15"/>
          <p:cNvPicPr>
            <a:picLocks noChangeAspect="1"/>
          </p:cNvPicPr>
          <p:nvPr/>
        </p:nvPicPr>
        <p:blipFill rotWithShape="1">
          <a:blip r:embed="rId3"/>
          <a:srcRect l="15267" t="40182" r="64060" b="54781"/>
          <a:stretch/>
        </p:blipFill>
        <p:spPr>
          <a:xfrm>
            <a:off x="14920253" y="4619439"/>
            <a:ext cx="3752850" cy="609601"/>
          </a:xfrm>
          <a:prstGeom prst="rect">
            <a:avLst/>
          </a:prstGeom>
        </p:spPr>
      </p:pic>
      <p:pic>
        <p:nvPicPr>
          <p:cNvPr id="17" name="図 16"/>
          <p:cNvPicPr>
            <a:picLocks noChangeAspect="1"/>
          </p:cNvPicPr>
          <p:nvPr/>
        </p:nvPicPr>
        <p:blipFill rotWithShape="1">
          <a:blip r:embed="rId3"/>
          <a:srcRect l="15267" t="41733" r="64060" b="54781"/>
          <a:stretch/>
        </p:blipFill>
        <p:spPr>
          <a:xfrm>
            <a:off x="1198187" y="2145660"/>
            <a:ext cx="3752850" cy="421879"/>
          </a:xfrm>
          <a:prstGeom prst="rect">
            <a:avLst/>
          </a:prstGeom>
        </p:spPr>
      </p:pic>
      <p:pic>
        <p:nvPicPr>
          <p:cNvPr id="18" name="図 17"/>
          <p:cNvPicPr>
            <a:picLocks noChangeAspect="1"/>
          </p:cNvPicPr>
          <p:nvPr/>
        </p:nvPicPr>
        <p:blipFill rotWithShape="1">
          <a:blip r:embed="rId3"/>
          <a:srcRect l="64477" t="40520" r="15865" b="55297"/>
          <a:stretch/>
        </p:blipFill>
        <p:spPr>
          <a:xfrm>
            <a:off x="7471896" y="1989009"/>
            <a:ext cx="3568289" cy="506297"/>
          </a:xfrm>
          <a:prstGeom prst="rect">
            <a:avLst/>
          </a:prstGeom>
        </p:spPr>
      </p:pic>
    </p:spTree>
    <p:extLst>
      <p:ext uri="{BB962C8B-B14F-4D97-AF65-F5344CB8AC3E}">
        <p14:creationId xmlns:p14="http://schemas.microsoft.com/office/powerpoint/2010/main" val="8398489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7</a:t>
            </a:r>
            <a:endParaRPr kumimoji="1" lang="ja-JP" altLang="en-US" sz="7200" dirty="0"/>
          </a:p>
        </p:txBody>
      </p:sp>
      <p:sp>
        <p:nvSpPr>
          <p:cNvPr id="6" name="正方形/長方形 5"/>
          <p:cNvSpPr/>
          <p:nvPr/>
        </p:nvSpPr>
        <p:spPr>
          <a:xfrm>
            <a:off x="902678" y="6682609"/>
            <a:ext cx="10386646" cy="59400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expected0</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string3</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"xxx"</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expected3</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string4</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aaa</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expected4</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expected1</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"11111110"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string2</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expected2</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"376"</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(expected0, string0);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(expected1, string1);</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(expected2, string2);</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(expected3, string3);</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(expected4, string4);</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7" name="テキスト ボックス 6"/>
          <p:cNvSpPr txBox="1"/>
          <p:nvPr/>
        </p:nvSpPr>
        <p:spPr>
          <a:xfrm>
            <a:off x="3246530" y="146594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27.3%</a:t>
            </a:r>
            <a:endParaRPr kumimoji="1" lang="ja-JP" altLang="en-US" sz="36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074614" y="6024555"/>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28954" y="2124000"/>
            <a:ext cx="11934092" cy="3026395"/>
            <a:chOff x="0" y="2599356"/>
            <a:chExt cx="9328403" cy="2365612"/>
          </a:xfrm>
        </p:grpSpPr>
        <p:pic>
          <p:nvPicPr>
            <p:cNvPr id="3" name="図 2"/>
            <p:cNvPicPr>
              <a:picLocks noChangeAspect="1"/>
            </p:cNvPicPr>
            <p:nvPr/>
          </p:nvPicPr>
          <p:blipFill rotWithShape="1">
            <a:blip r:embed="rId2"/>
            <a:srcRect l="57092" t="19014" r="15405" b="67140"/>
            <a:stretch/>
          </p:blipFill>
          <p:spPr>
            <a:xfrm>
              <a:off x="4794739" y="2599356"/>
              <a:ext cx="4337538" cy="2365612"/>
            </a:xfrm>
            <a:prstGeom prst="rect">
              <a:avLst/>
            </a:prstGeom>
          </p:spPr>
        </p:pic>
        <p:pic>
          <p:nvPicPr>
            <p:cNvPr id="11" name="図 10"/>
            <p:cNvPicPr>
              <a:picLocks noChangeAspect="1"/>
            </p:cNvPicPr>
            <p:nvPr/>
          </p:nvPicPr>
          <p:blipFill rotWithShape="1">
            <a:blip r:embed="rId2"/>
            <a:srcRect l="50550" t="19014" r="47592" b="67140"/>
            <a:stretch/>
          </p:blipFill>
          <p:spPr>
            <a:xfrm>
              <a:off x="4501661" y="2599356"/>
              <a:ext cx="293078" cy="2365612"/>
            </a:xfrm>
            <a:prstGeom prst="rect">
              <a:avLst/>
            </a:prstGeom>
          </p:spPr>
        </p:pic>
        <p:pic>
          <p:nvPicPr>
            <p:cNvPr id="12" name="図 11"/>
            <p:cNvPicPr>
              <a:picLocks noChangeAspect="1"/>
            </p:cNvPicPr>
            <p:nvPr/>
          </p:nvPicPr>
          <p:blipFill rotWithShape="1">
            <a:blip r:embed="rId2"/>
            <a:srcRect l="17248" t="19014" r="55843" b="67140"/>
            <a:stretch/>
          </p:blipFill>
          <p:spPr>
            <a:xfrm>
              <a:off x="257907" y="2599356"/>
              <a:ext cx="4243754" cy="2365612"/>
            </a:xfrm>
            <a:prstGeom prst="rect">
              <a:avLst/>
            </a:prstGeom>
          </p:spPr>
        </p:pic>
        <p:pic>
          <p:nvPicPr>
            <p:cNvPr id="13" name="図 12"/>
            <p:cNvPicPr>
              <a:picLocks noChangeAspect="1"/>
            </p:cNvPicPr>
            <p:nvPr/>
          </p:nvPicPr>
          <p:blipFill rotWithShape="1">
            <a:blip r:embed="rId2"/>
            <a:srcRect l="10930" t="19014" r="87434" b="67140"/>
            <a:stretch/>
          </p:blipFill>
          <p:spPr>
            <a:xfrm>
              <a:off x="0" y="2599356"/>
              <a:ext cx="257907" cy="2365612"/>
            </a:xfrm>
            <a:prstGeom prst="rect">
              <a:avLst/>
            </a:prstGeom>
          </p:spPr>
        </p:pic>
        <p:pic>
          <p:nvPicPr>
            <p:cNvPr id="14" name="図 13"/>
            <p:cNvPicPr>
              <a:picLocks noChangeAspect="1"/>
            </p:cNvPicPr>
            <p:nvPr/>
          </p:nvPicPr>
          <p:blipFill rotWithShape="1">
            <a:blip r:embed="rId2"/>
            <a:srcRect l="86677" t="19014" r="11762" b="67140"/>
            <a:stretch/>
          </p:blipFill>
          <p:spPr>
            <a:xfrm>
              <a:off x="9082217" y="2599356"/>
              <a:ext cx="246186" cy="2365612"/>
            </a:xfrm>
            <a:prstGeom prst="rect">
              <a:avLst/>
            </a:prstGeom>
          </p:spPr>
        </p:pic>
      </p:grpSp>
      <p:pic>
        <p:nvPicPr>
          <p:cNvPr id="15" name="図 14"/>
          <p:cNvPicPr>
            <a:picLocks noChangeAspect="1"/>
          </p:cNvPicPr>
          <p:nvPr/>
        </p:nvPicPr>
        <p:blipFill rotWithShape="1">
          <a:blip r:embed="rId3"/>
          <a:srcRect l="15267" t="40182" r="64060" b="54781"/>
          <a:stretch/>
        </p:blipFill>
        <p:spPr>
          <a:xfrm>
            <a:off x="14380992" y="4845594"/>
            <a:ext cx="3752850" cy="609601"/>
          </a:xfrm>
          <a:prstGeom prst="rect">
            <a:avLst/>
          </a:prstGeom>
        </p:spPr>
      </p:pic>
      <p:pic>
        <p:nvPicPr>
          <p:cNvPr id="16" name="図 15"/>
          <p:cNvPicPr>
            <a:picLocks noChangeAspect="1"/>
          </p:cNvPicPr>
          <p:nvPr/>
        </p:nvPicPr>
        <p:blipFill rotWithShape="1">
          <a:blip r:embed="rId3"/>
          <a:srcRect l="15267" t="41269" r="64060" b="54781"/>
          <a:stretch/>
        </p:blipFill>
        <p:spPr>
          <a:xfrm>
            <a:off x="1198189" y="2310334"/>
            <a:ext cx="3752850" cy="478045"/>
          </a:xfrm>
          <a:prstGeom prst="rect">
            <a:avLst/>
          </a:prstGeom>
        </p:spPr>
      </p:pic>
      <p:pic>
        <p:nvPicPr>
          <p:cNvPr id="17" name="図 16"/>
          <p:cNvPicPr>
            <a:picLocks noChangeAspect="1"/>
          </p:cNvPicPr>
          <p:nvPr/>
        </p:nvPicPr>
        <p:blipFill rotWithShape="1">
          <a:blip r:embed="rId3"/>
          <a:srcRect l="64477" t="41618" r="15865" b="55297"/>
          <a:stretch/>
        </p:blipFill>
        <p:spPr>
          <a:xfrm>
            <a:off x="7221402" y="2362644"/>
            <a:ext cx="3568289" cy="373425"/>
          </a:xfrm>
          <a:prstGeom prst="rect">
            <a:avLst/>
          </a:prstGeom>
        </p:spPr>
      </p:pic>
    </p:spTree>
    <p:extLst>
      <p:ext uri="{BB962C8B-B14F-4D97-AF65-F5344CB8AC3E}">
        <p14:creationId xmlns:p14="http://schemas.microsoft.com/office/powerpoint/2010/main" val="288806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7200" dirty="0" smtClean="0"/>
              <a:t>8</a:t>
            </a:r>
            <a:endParaRPr kumimoji="1" lang="ja-JP" altLang="en-US" sz="7200" dirty="0"/>
          </a:p>
        </p:txBody>
      </p:sp>
      <p:sp>
        <p:nvSpPr>
          <p:cNvPr id="5" name="正方形/長方形 4"/>
          <p:cNvSpPr/>
          <p:nvPr/>
        </p:nvSpPr>
        <p:spPr>
          <a:xfrm>
            <a:off x="492369" y="6010158"/>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en-US" altLang="ja-JP" sz="2400" dirty="0" err="1">
                <a:solidFill>
                  <a:srgbClr val="008000"/>
                </a:solidFill>
                <a:latin typeface="Consolas" panose="020B0609020204030204" pitchFamily="49" charset="0"/>
              </a:rPr>
              <a:t>dec</a:t>
            </a:r>
            <a:r>
              <a:rPr lang="en-US" altLang="ja-JP" sz="2400" dirty="0">
                <a:solidFill>
                  <a:srgbClr val="008000"/>
                </a:solidFill>
                <a:latin typeface="Consolas" panose="020B0609020204030204" pitchFamily="49" charset="0"/>
              </a:rPr>
              <a:t> to hex 10</a:t>
            </a:r>
            <a:r>
              <a:rPr lang="ja-JP" altLang="en-US" sz="2400" dirty="0">
                <a:solidFill>
                  <a:srgbClr val="008000"/>
                </a:solidFill>
                <a:latin typeface="Consolas" panose="020B0609020204030204" pitchFamily="49" charset="0"/>
              </a:rPr>
              <a:t>進数から</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492369" y="9195256"/>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en-US" altLang="ja-JP" sz="2400" dirty="0" err="1">
                <a:solidFill>
                  <a:srgbClr val="008000"/>
                </a:solidFill>
                <a:latin typeface="Consolas" panose="020B0609020204030204" pitchFamily="49" charset="0"/>
              </a:rPr>
              <a:t>dec</a:t>
            </a:r>
            <a:r>
              <a:rPr lang="en-US" altLang="ja-JP" sz="2400" dirty="0">
                <a:solidFill>
                  <a:srgbClr val="008000"/>
                </a:solidFill>
                <a:latin typeface="Consolas" panose="020B0609020204030204" pitchFamily="49" charset="0"/>
              </a:rPr>
              <a:t> to bin 10</a:t>
            </a:r>
            <a:r>
              <a:rPr lang="ja-JP" altLang="en-US" sz="2400" dirty="0">
                <a:solidFill>
                  <a:srgbClr val="008000"/>
                </a:solidFill>
                <a:latin typeface="Consolas" panose="020B0609020204030204" pitchFamily="49" charset="0"/>
              </a:rPr>
              <a:t>進数から</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test1</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"1010"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492369" y="12380354"/>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//Invalid input </a:t>
            </a:r>
            <a:r>
              <a:rPr lang="ja-JP" altLang="en-US" sz="2400" dirty="0">
                <a:solidFill>
                  <a:srgbClr val="008000"/>
                </a:solidFill>
                <a:latin typeface="Consolas" panose="020B0609020204030204" pitchFamily="49" charset="0"/>
              </a:rPr>
              <a:t>無効な入力</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test2</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aaaaa</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43048" y="137988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17555" y="2074800"/>
            <a:ext cx="11909290" cy="2957135"/>
            <a:chOff x="469656" y="2238248"/>
            <a:chExt cx="9390552" cy="2331720"/>
          </a:xfrm>
        </p:grpSpPr>
        <p:pic>
          <p:nvPicPr>
            <p:cNvPr id="3" name="図 2"/>
            <p:cNvPicPr>
              <a:picLocks noChangeAspect="1"/>
            </p:cNvPicPr>
            <p:nvPr/>
          </p:nvPicPr>
          <p:blipFill rotWithShape="1">
            <a:blip r:embed="rId2"/>
            <a:srcRect l="86752" t="14075" r="11490" b="72244"/>
            <a:stretch/>
          </p:blipFill>
          <p:spPr>
            <a:xfrm>
              <a:off x="9583616" y="2238248"/>
              <a:ext cx="276592" cy="2331720"/>
            </a:xfrm>
            <a:prstGeom prst="rect">
              <a:avLst/>
            </a:prstGeom>
          </p:spPr>
        </p:pic>
        <p:pic>
          <p:nvPicPr>
            <p:cNvPr id="10" name="図 9"/>
            <p:cNvPicPr>
              <a:picLocks noChangeAspect="1"/>
            </p:cNvPicPr>
            <p:nvPr/>
          </p:nvPicPr>
          <p:blipFill rotWithShape="1">
            <a:blip r:embed="rId2"/>
            <a:srcRect l="57145" t="14075" r="15367" b="72244"/>
            <a:stretch/>
          </p:blipFill>
          <p:spPr>
            <a:xfrm>
              <a:off x="5259266" y="2238248"/>
              <a:ext cx="4324350" cy="2331720"/>
            </a:xfrm>
            <a:prstGeom prst="rect">
              <a:avLst/>
            </a:prstGeom>
          </p:spPr>
        </p:pic>
        <p:pic>
          <p:nvPicPr>
            <p:cNvPr id="11" name="図 10"/>
            <p:cNvPicPr>
              <a:picLocks noChangeAspect="1"/>
            </p:cNvPicPr>
            <p:nvPr/>
          </p:nvPicPr>
          <p:blipFill rotWithShape="1">
            <a:blip r:embed="rId2"/>
            <a:srcRect l="50667" t="14075" r="47335" b="72244"/>
            <a:stretch/>
          </p:blipFill>
          <p:spPr>
            <a:xfrm>
              <a:off x="4944941" y="2238248"/>
              <a:ext cx="314325" cy="2331720"/>
            </a:xfrm>
            <a:prstGeom prst="rect">
              <a:avLst/>
            </a:prstGeom>
          </p:spPr>
        </p:pic>
        <p:pic>
          <p:nvPicPr>
            <p:cNvPr id="12" name="図 11"/>
            <p:cNvPicPr>
              <a:picLocks noChangeAspect="1"/>
            </p:cNvPicPr>
            <p:nvPr/>
          </p:nvPicPr>
          <p:blipFill rotWithShape="1">
            <a:blip r:embed="rId2"/>
            <a:srcRect l="17003" t="14075" r="56115" b="72244"/>
            <a:stretch/>
          </p:blipFill>
          <p:spPr>
            <a:xfrm>
              <a:off x="745881" y="2238248"/>
              <a:ext cx="4229100" cy="2331720"/>
            </a:xfrm>
            <a:prstGeom prst="rect">
              <a:avLst/>
            </a:prstGeom>
          </p:spPr>
        </p:pic>
        <p:pic>
          <p:nvPicPr>
            <p:cNvPr id="13" name="図 12"/>
            <p:cNvPicPr>
              <a:picLocks noChangeAspect="1"/>
            </p:cNvPicPr>
            <p:nvPr/>
          </p:nvPicPr>
          <p:blipFill rotWithShape="1">
            <a:blip r:embed="rId2"/>
            <a:srcRect l="11010" t="14075" r="87235" b="72244"/>
            <a:stretch/>
          </p:blipFill>
          <p:spPr>
            <a:xfrm>
              <a:off x="469656" y="2238248"/>
              <a:ext cx="276225" cy="2331720"/>
            </a:xfrm>
            <a:prstGeom prst="rect">
              <a:avLst/>
            </a:prstGeom>
          </p:spPr>
        </p:pic>
      </p:grpSp>
      <p:sp>
        <p:nvSpPr>
          <p:cNvPr id="14" name="テキスト ボックス 13"/>
          <p:cNvSpPr txBox="1"/>
          <p:nvPr/>
        </p:nvSpPr>
        <p:spPr>
          <a:xfrm>
            <a:off x="3071132" y="5363827"/>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1733" r="64060" b="54781"/>
          <a:stretch/>
        </p:blipFill>
        <p:spPr>
          <a:xfrm>
            <a:off x="1194707" y="2267890"/>
            <a:ext cx="3752850" cy="421879"/>
          </a:xfrm>
          <a:prstGeom prst="rect">
            <a:avLst/>
          </a:prstGeom>
        </p:spPr>
      </p:pic>
      <p:pic>
        <p:nvPicPr>
          <p:cNvPr id="16" name="図 15"/>
          <p:cNvPicPr>
            <a:picLocks noChangeAspect="1"/>
          </p:cNvPicPr>
          <p:nvPr/>
        </p:nvPicPr>
        <p:blipFill rotWithShape="1">
          <a:blip r:embed="rId3"/>
          <a:srcRect l="64477" t="40520" r="15865" b="55297"/>
          <a:stretch/>
        </p:blipFill>
        <p:spPr>
          <a:xfrm>
            <a:off x="7134880" y="2171961"/>
            <a:ext cx="3568289" cy="506297"/>
          </a:xfrm>
          <a:prstGeom prst="rect">
            <a:avLst/>
          </a:prstGeom>
        </p:spPr>
      </p:pic>
    </p:spTree>
    <p:extLst>
      <p:ext uri="{BB962C8B-B14F-4D97-AF65-F5344CB8AC3E}">
        <p14:creationId xmlns:p14="http://schemas.microsoft.com/office/powerpoint/2010/main" val="1120855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9</a:t>
            </a:r>
            <a:endParaRPr kumimoji="1" lang="ja-JP" altLang="en-US" sz="7200" dirty="0"/>
          </a:p>
        </p:txBody>
      </p:sp>
      <p:sp>
        <p:nvSpPr>
          <p:cNvPr id="8" name="正方形/長方形 7"/>
          <p:cNvSpPr/>
          <p:nvPr/>
        </p:nvSpPr>
        <p:spPr>
          <a:xfrm>
            <a:off x="298938" y="6091052"/>
            <a:ext cx="11594124" cy="590931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r>
              <a:rPr lang="en-US" altLang="ja-JP" dirty="0">
                <a:solidFill>
                  <a:srgbClr val="000000"/>
                </a:solidFill>
                <a:latin typeface="Consolas" panose="020B0609020204030204" pitchFamily="49" charset="0"/>
              </a:rPr>
              <a:t>(timeout = </a:t>
            </a:r>
            <a:r>
              <a:rPr lang="en-US" altLang="ja-JP" dirty="0">
                <a:solidFill>
                  <a:srgbClr val="09885A"/>
                </a:solidFill>
                <a:latin typeface="Consolas" panose="020B0609020204030204" pitchFamily="49" charset="0"/>
              </a:rPr>
              <a:t>4000</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a:t>
            </a:r>
            <a:r>
              <a:rPr lang="en-US" altLang="ja-JP" dirty="0">
                <a:solidFill>
                  <a:srgbClr val="000000"/>
                </a:solidFill>
                <a:latin typeface="Consolas" panose="020B0609020204030204" pitchFamily="49" charset="0"/>
              </a:rPr>
              <a: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COMMA__DELIMITER</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smtClean="0">
                <a:solidFill>
                  <a:srgbClr val="267F99"/>
                </a:solidFill>
                <a:latin typeface="Consolas" panose="020B0609020204030204" pitchFamily="49" charset="0"/>
              </a:rPr>
              <a:t>BaseConversion09</a:t>
            </a:r>
            <a:r>
              <a:rPr lang="en-US" altLang="ja-JP" dirty="0" smtClean="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BaseConversion09</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&gt;&gt; </a:t>
            </a:r>
            <a:r>
              <a:rPr lang="en-US" altLang="ja-JP" dirty="0" err="1">
                <a:solidFill>
                  <a:srgbClr val="001080"/>
                </a:solidFill>
                <a:latin typeface="Consolas" panose="020B0609020204030204" pitchFamily="49" charset="0"/>
              </a:rPr>
              <a:t>InputData</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ArrayList</a:t>
            </a:r>
            <a:r>
              <a:rPr lang="en-US" altLang="ja-JP" dirty="0">
                <a:solidFill>
                  <a:srgbClr val="000000"/>
                </a:solidFill>
                <a:latin typeface="Consolas" panose="020B0609020204030204" pitchFamily="49" charset="0"/>
              </a:rPr>
              <a:t>&lt;&gt;();</a:t>
            </a:r>
          </a:p>
          <a:p>
            <a:pPr lvl="1"/>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try</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BufferedReader</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br</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BufferedReader</a:t>
            </a:r>
            <a:r>
              <a:rPr lang="en-US" altLang="ja-JP" dirty="0">
                <a:solidFill>
                  <a:srgbClr val="000000"/>
                </a:solidFill>
                <a:latin typeface="Consolas" panose="020B0609020204030204" pitchFamily="49" charset="0"/>
              </a:rPr>
              <a:t>(</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FileReader</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"input.csv"</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line</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while</a:t>
            </a:r>
            <a:r>
              <a:rPr lang="en-US" altLang="ja-JP" dirty="0">
                <a:solidFill>
                  <a:srgbClr val="000000"/>
                </a:solidFill>
                <a:latin typeface="Consolas" panose="020B0609020204030204" pitchFamily="49" charset="0"/>
              </a:rPr>
              <a:t> ((line = </a:t>
            </a:r>
            <a:r>
              <a:rPr lang="en-US" altLang="ja-JP" dirty="0" err="1">
                <a:solidFill>
                  <a:srgbClr val="001080"/>
                </a:solidFill>
                <a:latin typeface="Consolas" panose="020B0609020204030204" pitchFamily="49" charset="0"/>
              </a:rPr>
              <a:t>br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readLine</a:t>
            </a:r>
            <a:r>
              <a:rPr lang="en-US" altLang="ja-JP" dirty="0">
                <a:solidFill>
                  <a:srgbClr val="000000"/>
                </a:solidFill>
                <a:latin typeface="Consolas" panose="020B0609020204030204" pitchFamily="49" charset="0"/>
              </a:rPr>
              <a:t>()) != </a:t>
            </a:r>
            <a:r>
              <a:rPr lang="en-US" altLang="ja-JP" dirty="0">
                <a:solidFill>
                  <a:srgbClr val="0000FF"/>
                </a:solidFill>
                <a:latin typeface="Consolas" panose="020B0609020204030204" pitchFamily="49" charset="0"/>
              </a:rPr>
              <a:t>null</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[]values = </a:t>
            </a:r>
            <a:r>
              <a:rPr lang="en-US" altLang="ja-JP" dirty="0" err="1">
                <a:solidFill>
                  <a:srgbClr val="001080"/>
                </a:solidFill>
                <a:latin typeface="Consolas" panose="020B0609020204030204" pitchFamily="49" charset="0"/>
              </a:rPr>
              <a:t>line</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split</a:t>
            </a:r>
            <a:r>
              <a:rPr lang="en-US" altLang="ja-JP" dirty="0">
                <a:solidFill>
                  <a:srgbClr val="000000"/>
                </a:solidFill>
                <a:latin typeface="Consolas" panose="020B0609020204030204" pitchFamily="49" charset="0"/>
              </a:rPr>
              <a:t>(COMMA__DELIMITER);</a:t>
            </a:r>
          </a:p>
          <a:p>
            <a:pPr lvl="2"/>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InputData</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Arrays</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asList</a:t>
            </a:r>
            <a:r>
              <a:rPr lang="en-US" altLang="ja-JP" dirty="0">
                <a:solidFill>
                  <a:srgbClr val="000000"/>
                </a:solidFill>
                <a:latin typeface="Consolas" panose="020B0609020204030204" pitchFamily="49" charset="0"/>
              </a:rPr>
              <a:t>(values));</a:t>
            </a:r>
          </a:p>
          <a:p>
            <a:pPr lvl="2"/>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for</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&lt; </a:t>
            </a:r>
            <a:r>
              <a:rPr lang="en-US" altLang="ja-JP" dirty="0" err="1">
                <a:solidFill>
                  <a:srgbClr val="001080"/>
                </a:solidFill>
                <a:latin typeface="Consolas" panose="020B0609020204030204" pitchFamily="49" charset="0"/>
              </a:rPr>
              <a:t>InputData</a:t>
            </a:r>
            <a:r>
              <a:rPr lang="en-US" altLang="ja-JP" dirty="0" err="1">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length</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if</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 </a:t>
            </a:r>
            <a:r>
              <a:rPr lang="en-US" altLang="ja-JP" dirty="0">
                <a:solidFill>
                  <a:srgbClr val="A31515"/>
                </a:solidFill>
                <a:latin typeface="Consolas" panose="020B0609020204030204" pitchFamily="49" charset="0"/>
              </a:rPr>
              <a:t>"binary"</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"1010"</a:t>
            </a:r>
            <a:r>
              <a:rPr lang="en-US" altLang="ja-JP" dirty="0">
                <a:solidFill>
                  <a:srgbClr val="000000"/>
                </a:solidFill>
                <a:latin typeface="Consolas" panose="020B0609020204030204" pitchFamily="49" charset="0"/>
              </a:rPr>
              <a:t>, string0);</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else</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"Invalid input"</a:t>
            </a:r>
            <a:r>
              <a:rPr lang="en-US" altLang="ja-JP" dirty="0">
                <a:solidFill>
                  <a:srgbClr val="000000"/>
                </a:solidFill>
                <a:latin typeface="Consolas" panose="020B0609020204030204" pitchFamily="49" charset="0"/>
              </a:rPr>
              <a:t>, string0);</a:t>
            </a:r>
          </a:p>
          <a:p>
            <a:pPr lvl="2"/>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9" name="正方形/長方形 8"/>
          <p:cNvSpPr/>
          <p:nvPr/>
        </p:nvSpPr>
        <p:spPr>
          <a:xfrm>
            <a:off x="285017" y="12389936"/>
            <a:ext cx="1159412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test1</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BaseConversion09</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BaseConversion09</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"bin"</a:t>
            </a:r>
            <a:r>
              <a:rPr lang="en-US" altLang="ja-JP" dirty="0">
                <a:solidFill>
                  <a:srgbClr val="000000"/>
                </a:solidFill>
                <a:latin typeface="Consolas" panose="020B0609020204030204" pitchFamily="49" charset="0"/>
              </a:rPr>
              <a:t>, </a:t>
            </a:r>
            <a:r>
              <a:rPr lang="en-US" altLang="ja-JP" dirty="0">
                <a:solidFill>
                  <a:srgbClr val="09885A"/>
                </a:solidFill>
                <a:latin typeface="Consolas" panose="020B0609020204030204" pitchFamily="49" charset="0"/>
              </a:rPr>
              <a:t>254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"Invalid"</a:t>
            </a:r>
            <a:r>
              <a:rPr lang="en-US" altLang="ja-JP" dirty="0">
                <a:solidFill>
                  <a:srgbClr val="000000"/>
                </a:solidFill>
                <a:latin typeface="Consolas" panose="020B0609020204030204" pitchFamily="49" charset="0"/>
              </a:rPr>
              <a:t>, string0);</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"octal"</a:t>
            </a:r>
            <a:r>
              <a:rPr lang="en-US" altLang="ja-JP" dirty="0">
                <a:solidFill>
                  <a:srgbClr val="000000"/>
                </a:solidFill>
                <a:latin typeface="Consolas" panose="020B0609020204030204" pitchFamily="49" charset="0"/>
              </a:rPr>
              <a:t>, </a:t>
            </a:r>
            <a:r>
              <a:rPr lang="en-US" altLang="ja-JP" dirty="0">
                <a:solidFill>
                  <a:srgbClr val="09885A"/>
                </a:solidFill>
                <a:latin typeface="Consolas" panose="020B0609020204030204" pitchFamily="49" charset="0"/>
              </a:rPr>
              <a:t>254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"376"</a:t>
            </a:r>
            <a:r>
              <a:rPr lang="en-US" altLang="ja-JP" dirty="0">
                <a:solidFill>
                  <a:srgbClr val="000000"/>
                </a:solidFill>
                <a:latin typeface="Consolas" panose="020B0609020204030204" pitchFamily="49" charset="0"/>
              </a:rPr>
              <a:t>, string1);</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10" name="テキスト ボックス 9"/>
          <p:cNvSpPr txBox="1"/>
          <p:nvPr/>
        </p:nvSpPr>
        <p:spPr>
          <a:xfrm>
            <a:off x="3246530" y="1312031"/>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27.3%</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386862" y="1986092"/>
            <a:ext cx="11630026" cy="2930809"/>
            <a:chOff x="2514598" y="2132811"/>
            <a:chExt cx="9315452" cy="2347528"/>
          </a:xfrm>
        </p:grpSpPr>
        <p:pic>
          <p:nvPicPr>
            <p:cNvPr id="3" name="図 2"/>
            <p:cNvPicPr>
              <a:picLocks noChangeAspect="1"/>
            </p:cNvPicPr>
            <p:nvPr/>
          </p:nvPicPr>
          <p:blipFill rotWithShape="1">
            <a:blip r:embed="rId2"/>
            <a:srcRect l="57286" t="10759" r="15501" b="75484"/>
            <a:stretch/>
          </p:blipFill>
          <p:spPr>
            <a:xfrm>
              <a:off x="7286624" y="2132811"/>
              <a:ext cx="4286251" cy="2347528"/>
            </a:xfrm>
            <a:prstGeom prst="rect">
              <a:avLst/>
            </a:prstGeom>
          </p:spPr>
        </p:pic>
        <p:pic>
          <p:nvPicPr>
            <p:cNvPr id="12" name="図 11"/>
            <p:cNvPicPr>
              <a:picLocks noChangeAspect="1"/>
            </p:cNvPicPr>
            <p:nvPr/>
          </p:nvPicPr>
          <p:blipFill rotWithShape="1">
            <a:blip r:embed="rId2"/>
            <a:srcRect l="50695" t="10759" r="47370" b="75484"/>
            <a:stretch/>
          </p:blipFill>
          <p:spPr>
            <a:xfrm>
              <a:off x="6981824" y="2132811"/>
              <a:ext cx="304800" cy="2347528"/>
            </a:xfrm>
            <a:prstGeom prst="rect">
              <a:avLst/>
            </a:prstGeom>
          </p:spPr>
        </p:pic>
        <p:pic>
          <p:nvPicPr>
            <p:cNvPr id="13" name="図 12"/>
            <p:cNvPicPr>
              <a:picLocks noChangeAspect="1"/>
            </p:cNvPicPr>
            <p:nvPr/>
          </p:nvPicPr>
          <p:blipFill rotWithShape="1">
            <a:blip r:embed="rId2"/>
            <a:srcRect l="17254" t="10759" r="55836" b="75484"/>
            <a:stretch/>
          </p:blipFill>
          <p:spPr>
            <a:xfrm>
              <a:off x="2743198" y="2132811"/>
              <a:ext cx="4238626" cy="2347528"/>
            </a:xfrm>
            <a:prstGeom prst="rect">
              <a:avLst/>
            </a:prstGeom>
          </p:spPr>
        </p:pic>
        <p:pic>
          <p:nvPicPr>
            <p:cNvPr id="14" name="図 13"/>
            <p:cNvPicPr>
              <a:picLocks noChangeAspect="1"/>
            </p:cNvPicPr>
            <p:nvPr/>
          </p:nvPicPr>
          <p:blipFill rotWithShape="1">
            <a:blip r:embed="rId2"/>
            <a:srcRect l="11025" t="10759" r="87524" b="75484"/>
            <a:stretch/>
          </p:blipFill>
          <p:spPr>
            <a:xfrm>
              <a:off x="2514598" y="2132811"/>
              <a:ext cx="228600" cy="2347528"/>
            </a:xfrm>
            <a:prstGeom prst="rect">
              <a:avLst/>
            </a:prstGeom>
          </p:spPr>
        </p:pic>
        <p:pic>
          <p:nvPicPr>
            <p:cNvPr id="15" name="図 14"/>
            <p:cNvPicPr>
              <a:picLocks noChangeAspect="1"/>
            </p:cNvPicPr>
            <p:nvPr/>
          </p:nvPicPr>
          <p:blipFill rotWithShape="1">
            <a:blip r:embed="rId2"/>
            <a:srcRect l="86857" t="10759" r="11510" b="75484"/>
            <a:stretch/>
          </p:blipFill>
          <p:spPr>
            <a:xfrm>
              <a:off x="11572875" y="2132811"/>
              <a:ext cx="257175" cy="2347528"/>
            </a:xfrm>
            <a:prstGeom prst="rect">
              <a:avLst/>
            </a:prstGeom>
          </p:spPr>
        </p:pic>
      </p:grpSp>
      <p:sp>
        <p:nvSpPr>
          <p:cNvPr id="16" name="テキスト ボックス 15"/>
          <p:cNvSpPr txBox="1"/>
          <p:nvPr/>
        </p:nvSpPr>
        <p:spPr>
          <a:xfrm>
            <a:off x="3060692" y="5444721"/>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7" name="図 16"/>
          <p:cNvPicPr>
            <a:picLocks noChangeAspect="1"/>
          </p:cNvPicPr>
          <p:nvPr/>
        </p:nvPicPr>
        <p:blipFill rotWithShape="1">
          <a:blip r:embed="rId3"/>
          <a:srcRect l="15267" t="41733" r="64060" b="55448"/>
          <a:stretch/>
        </p:blipFill>
        <p:spPr>
          <a:xfrm>
            <a:off x="1329936" y="2181838"/>
            <a:ext cx="3752850" cy="341235"/>
          </a:xfrm>
          <a:prstGeom prst="rect">
            <a:avLst/>
          </a:prstGeom>
        </p:spPr>
      </p:pic>
      <p:pic>
        <p:nvPicPr>
          <p:cNvPr id="18" name="図 17"/>
          <p:cNvPicPr>
            <a:picLocks noChangeAspect="1"/>
          </p:cNvPicPr>
          <p:nvPr/>
        </p:nvPicPr>
        <p:blipFill rotWithShape="1">
          <a:blip r:embed="rId3"/>
          <a:srcRect l="64477" t="40520" r="15865" b="55297"/>
          <a:stretch/>
        </p:blipFill>
        <p:spPr>
          <a:xfrm>
            <a:off x="7134881" y="2056235"/>
            <a:ext cx="3568289" cy="506297"/>
          </a:xfrm>
          <a:prstGeom prst="rect">
            <a:avLst/>
          </a:prstGeom>
        </p:spPr>
      </p:pic>
    </p:spTree>
    <p:extLst>
      <p:ext uri="{BB962C8B-B14F-4D97-AF65-F5344CB8AC3E}">
        <p14:creationId xmlns:p14="http://schemas.microsoft.com/office/powerpoint/2010/main" val="1605095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7200" dirty="0" smtClean="0"/>
              <a:t>10</a:t>
            </a:r>
            <a:endParaRPr kumimoji="1" lang="ja-JP" altLang="en-US" sz="7200" dirty="0"/>
          </a:p>
        </p:txBody>
      </p:sp>
      <p:sp>
        <p:nvSpPr>
          <p:cNvPr id="5" name="正方形/長方形 4"/>
          <p:cNvSpPr/>
          <p:nvPr/>
        </p:nvSpPr>
        <p:spPr>
          <a:xfrm>
            <a:off x="592013" y="6078519"/>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//26</a:t>
            </a:r>
            <a:r>
              <a:rPr lang="ja-JP" altLang="en-US" sz="2400" dirty="0">
                <a:solidFill>
                  <a:srgbClr val="008000"/>
                </a:solidFill>
                <a:latin typeface="Consolas" panose="020B0609020204030204" pitchFamily="49" charset="0"/>
              </a:rPr>
              <a:t>を入力し</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進数の</a:t>
            </a:r>
            <a:r>
              <a:rPr lang="en-US" altLang="ja-JP" sz="2400" dirty="0">
                <a:solidFill>
                  <a:srgbClr val="008000"/>
                </a:solidFill>
                <a:latin typeface="Consolas" panose="020B0609020204030204" pitchFamily="49" charset="0"/>
              </a:rPr>
              <a:t>1a</a:t>
            </a:r>
            <a:r>
              <a:rPr lang="ja-JP" altLang="en-US" sz="2400" dirty="0">
                <a:solidFill>
                  <a:srgbClr val="008000"/>
                </a:solidFill>
                <a:latin typeface="Consolas" panose="020B0609020204030204" pitchFamily="49" charset="0"/>
              </a:rPr>
              <a:t>に変換する</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testBaseConversion_26to1a</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"1a"</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592013" y="8891227"/>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無効な入力処理</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testInvalidValue</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"XXX"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"Invalid input"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592013" y="11703935"/>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//26</a:t>
            </a:r>
            <a:r>
              <a:rPr lang="ja-JP" altLang="en-US" sz="2400" dirty="0">
                <a:solidFill>
                  <a:srgbClr val="008000"/>
                </a:solidFill>
                <a:latin typeface="Consolas" panose="020B0609020204030204" pitchFamily="49" charset="0"/>
              </a:rPr>
              <a:t>を入力し</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進数の</a:t>
            </a:r>
            <a:r>
              <a:rPr lang="en-US" altLang="ja-JP" sz="2400" dirty="0">
                <a:solidFill>
                  <a:srgbClr val="008000"/>
                </a:solidFill>
                <a:latin typeface="Consolas" panose="020B0609020204030204" pitchFamily="49" charset="0"/>
              </a:rPr>
              <a:t>11010</a:t>
            </a:r>
            <a:r>
              <a:rPr lang="ja-JP" altLang="en-US" sz="2400" dirty="0">
                <a:solidFill>
                  <a:srgbClr val="008000"/>
                </a:solidFill>
                <a:latin typeface="Consolas" panose="020B0609020204030204" pitchFamily="49" charset="0"/>
              </a:rPr>
              <a:t>に変換する</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testBaseConversion_26to32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"11010"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42218" y="134545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54.5%</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34812" y="1997972"/>
            <a:ext cx="11922369" cy="2917460"/>
            <a:chOff x="1466377" y="2156039"/>
            <a:chExt cx="9691321" cy="2371512"/>
          </a:xfrm>
        </p:grpSpPr>
        <p:pic>
          <p:nvPicPr>
            <p:cNvPr id="3" name="図 2"/>
            <p:cNvPicPr>
              <a:picLocks noChangeAspect="1"/>
            </p:cNvPicPr>
            <p:nvPr/>
          </p:nvPicPr>
          <p:blipFill rotWithShape="1">
            <a:blip r:embed="rId2"/>
            <a:srcRect l="86340" t="24339" r="11955" b="61815"/>
            <a:stretch/>
          </p:blipFill>
          <p:spPr>
            <a:xfrm>
              <a:off x="10888067" y="2156039"/>
              <a:ext cx="269631" cy="2371512"/>
            </a:xfrm>
            <a:prstGeom prst="rect">
              <a:avLst/>
            </a:prstGeom>
          </p:spPr>
        </p:pic>
        <p:pic>
          <p:nvPicPr>
            <p:cNvPr id="14" name="図 13"/>
            <p:cNvPicPr>
              <a:picLocks noChangeAspect="1"/>
            </p:cNvPicPr>
            <p:nvPr/>
          </p:nvPicPr>
          <p:blipFill rotWithShape="1">
            <a:blip r:embed="rId2"/>
            <a:srcRect l="57125" t="24339" r="13812" b="61815"/>
            <a:stretch/>
          </p:blipFill>
          <p:spPr>
            <a:xfrm>
              <a:off x="6293093" y="2156039"/>
              <a:ext cx="4594974" cy="2371512"/>
            </a:xfrm>
            <a:prstGeom prst="rect">
              <a:avLst/>
            </a:prstGeom>
          </p:spPr>
        </p:pic>
        <p:pic>
          <p:nvPicPr>
            <p:cNvPr id="15" name="図 14"/>
            <p:cNvPicPr>
              <a:picLocks noChangeAspect="1"/>
            </p:cNvPicPr>
            <p:nvPr/>
          </p:nvPicPr>
          <p:blipFill rotWithShape="1">
            <a:blip r:embed="rId2"/>
            <a:srcRect l="50451" t="24339" r="47250" b="61815"/>
            <a:stretch/>
          </p:blipFill>
          <p:spPr>
            <a:xfrm>
              <a:off x="5998078" y="2156039"/>
              <a:ext cx="363415" cy="2371512"/>
            </a:xfrm>
            <a:prstGeom prst="rect">
              <a:avLst/>
            </a:prstGeom>
          </p:spPr>
        </p:pic>
        <p:pic>
          <p:nvPicPr>
            <p:cNvPr id="16" name="図 15"/>
            <p:cNvPicPr>
              <a:picLocks noChangeAspect="1"/>
            </p:cNvPicPr>
            <p:nvPr/>
          </p:nvPicPr>
          <p:blipFill rotWithShape="1">
            <a:blip r:embed="rId2"/>
            <a:srcRect l="17158" t="24339" r="55852" b="61815"/>
            <a:stretch/>
          </p:blipFill>
          <p:spPr>
            <a:xfrm>
              <a:off x="1747731" y="2156039"/>
              <a:ext cx="4267200" cy="2371512"/>
            </a:xfrm>
            <a:prstGeom prst="rect">
              <a:avLst/>
            </a:prstGeom>
          </p:spPr>
        </p:pic>
        <p:pic>
          <p:nvPicPr>
            <p:cNvPr id="17" name="図 16"/>
            <p:cNvPicPr>
              <a:picLocks noChangeAspect="1"/>
            </p:cNvPicPr>
            <p:nvPr/>
          </p:nvPicPr>
          <p:blipFill rotWithShape="1">
            <a:blip r:embed="rId2"/>
            <a:srcRect l="10929" t="24339" r="87291" b="61815"/>
            <a:stretch/>
          </p:blipFill>
          <p:spPr>
            <a:xfrm>
              <a:off x="1466377" y="2156039"/>
              <a:ext cx="281354" cy="2371512"/>
            </a:xfrm>
            <a:prstGeom prst="rect">
              <a:avLst/>
            </a:prstGeom>
          </p:spPr>
        </p:pic>
      </p:grpSp>
      <p:sp>
        <p:nvSpPr>
          <p:cNvPr id="18" name="テキスト ボックス 17"/>
          <p:cNvSpPr txBox="1"/>
          <p:nvPr/>
        </p:nvSpPr>
        <p:spPr>
          <a:xfrm>
            <a:off x="3074610" y="5419816"/>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9" name="図 18"/>
          <p:cNvPicPr>
            <a:picLocks noChangeAspect="1"/>
          </p:cNvPicPr>
          <p:nvPr/>
        </p:nvPicPr>
        <p:blipFill rotWithShape="1">
          <a:blip r:embed="rId3"/>
          <a:srcRect l="15267" t="41733" r="64060" b="55516"/>
          <a:stretch/>
        </p:blipFill>
        <p:spPr>
          <a:xfrm>
            <a:off x="1107831" y="2184634"/>
            <a:ext cx="3752850" cy="332907"/>
          </a:xfrm>
          <a:prstGeom prst="rect">
            <a:avLst/>
          </a:prstGeom>
        </p:spPr>
      </p:pic>
      <p:pic>
        <p:nvPicPr>
          <p:cNvPr id="20" name="図 19"/>
          <p:cNvPicPr>
            <a:picLocks noChangeAspect="1"/>
          </p:cNvPicPr>
          <p:nvPr/>
        </p:nvPicPr>
        <p:blipFill rotWithShape="1">
          <a:blip r:embed="rId3"/>
          <a:srcRect l="64477" t="41686" r="15865" b="55297"/>
          <a:stretch/>
        </p:blipFill>
        <p:spPr>
          <a:xfrm>
            <a:off x="7114939" y="2184634"/>
            <a:ext cx="3568289" cy="365127"/>
          </a:xfrm>
          <a:prstGeom prst="rect">
            <a:avLst/>
          </a:prstGeom>
        </p:spPr>
      </p:pic>
    </p:spTree>
    <p:extLst>
      <p:ext uri="{BB962C8B-B14F-4D97-AF65-F5344CB8AC3E}">
        <p14:creationId xmlns:p14="http://schemas.microsoft.com/office/powerpoint/2010/main" val="137705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95532" y="2671701"/>
            <a:ext cx="11000936" cy="5659496"/>
          </a:xfrm>
        </p:spPr>
        <p:txBody>
          <a:bodyPr>
            <a:normAutofit/>
          </a:bodyPr>
          <a:lstStyle/>
          <a:p>
            <a:r>
              <a:rPr kumimoji="1" lang="ja-JP" altLang="en-US" sz="6000" dirty="0" smtClean="0"/>
              <a:t>実験に参加していただき</a:t>
            </a:r>
            <a:r>
              <a:rPr kumimoji="1" lang="en-US" altLang="ja-JP" sz="6000" dirty="0" smtClean="0"/>
              <a:t/>
            </a:r>
            <a:br>
              <a:rPr kumimoji="1" lang="en-US" altLang="ja-JP" sz="6000" dirty="0" smtClean="0"/>
            </a:br>
            <a:r>
              <a:rPr kumimoji="1" lang="ja-JP" altLang="en-US" sz="6000" dirty="0" smtClean="0"/>
              <a:t>どうもありがとうござい</a:t>
            </a:r>
            <a:r>
              <a:rPr lang="ja-JP" altLang="en-US" sz="6000" dirty="0" smtClean="0"/>
              <a:t>まし</a:t>
            </a:r>
            <a:r>
              <a:rPr lang="ja-JP" altLang="en-US" sz="6000" dirty="0"/>
              <a:t>た</a:t>
            </a:r>
            <a:endParaRPr kumimoji="1" lang="ja-JP" altLang="en-US" sz="6000" dirty="0"/>
          </a:p>
        </p:txBody>
      </p:sp>
      <p:sp>
        <p:nvSpPr>
          <p:cNvPr id="3" name="サブタイトル 2"/>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4282086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en-US" altLang="ja-JP" dirty="0" smtClean="0"/>
              <a:t>:</a:t>
            </a:r>
            <a:br>
              <a:rPr lang="en-US" altLang="ja-JP" dirty="0" smtClean="0"/>
            </a:br>
            <a:r>
              <a:rPr lang="ja-JP" altLang="en-US" dirty="0" smtClean="0"/>
              <a:t>テストコード自動推薦ツール</a:t>
            </a:r>
            <a:endParaRPr kumimoji="1" lang="ja-JP" altLang="en-US" dirty="0"/>
          </a:p>
        </p:txBody>
      </p:sp>
      <p:sp>
        <p:nvSpPr>
          <p:cNvPr id="3" name="コンテンツ プレースホルダー 2"/>
          <p:cNvSpPr>
            <a:spLocks noGrp="1"/>
          </p:cNvSpPr>
          <p:nvPr>
            <p:ph idx="1"/>
          </p:nvPr>
        </p:nvSpPr>
        <p:spPr/>
        <p:txBody>
          <a:bodyPr>
            <a:normAutofit/>
          </a:bodyPr>
          <a:lstStyle/>
          <a:p>
            <a:pPr>
              <a:buClr>
                <a:schemeClr val="tx2"/>
              </a:buClr>
              <a:buFont typeface="Wingdings" panose="05000000000000000000" pitchFamily="2" charset="2"/>
              <a:buChar char="l"/>
            </a:pPr>
            <a:r>
              <a:rPr lang="en-US" altLang="ja-JP" dirty="0" err="1" smtClean="0"/>
              <a:t>SuiteRec</a:t>
            </a:r>
            <a:r>
              <a:rPr lang="ja-JP" altLang="en-US" dirty="0" smtClean="0"/>
              <a:t>は，開発者のテストコード作成を支援するため</a:t>
            </a:r>
            <a:r>
              <a:rPr lang="ja-JP" altLang="en-US" dirty="0"/>
              <a:t>の</a:t>
            </a:r>
            <a:r>
              <a:rPr lang="ja-JP" altLang="en-US" dirty="0" smtClean="0"/>
              <a:t>テストコード自動推薦するツールです</a:t>
            </a: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en-US" altLang="ja-JP" dirty="0" err="1" smtClean="0"/>
              <a:t>SuiteRec</a:t>
            </a:r>
            <a:r>
              <a:rPr lang="ja-JP" altLang="en-US" dirty="0" smtClean="0"/>
              <a:t>は，類似コード検出技術を用いて</a:t>
            </a:r>
            <a:r>
              <a:rPr lang="en-US" altLang="ja-JP" dirty="0" smtClean="0"/>
              <a:t>OSS</a:t>
            </a:r>
            <a:r>
              <a:rPr lang="ja-JP" altLang="en-US" dirty="0" smtClean="0"/>
              <a:t>プロジェクト内に存在するテストコードを開発者に推薦します</a:t>
            </a:r>
            <a:endParaRPr lang="en-US" altLang="ja-JP" dirty="0" smtClean="0"/>
          </a:p>
          <a:p>
            <a:pPr>
              <a:buClr>
                <a:schemeClr val="tx2"/>
              </a:buClr>
              <a:buFont typeface="Wingdings" panose="05000000000000000000" pitchFamily="2" charset="2"/>
              <a:buChar char="l"/>
            </a:pPr>
            <a:endParaRPr lang="en-US" altLang="ja-JP" dirty="0"/>
          </a:p>
          <a:p>
            <a:pPr>
              <a:buClr>
                <a:schemeClr val="tx2"/>
              </a:buClr>
              <a:buFont typeface="Wingdings" panose="05000000000000000000" pitchFamily="2" charset="2"/>
              <a:buChar char="l"/>
            </a:pPr>
            <a:r>
              <a:rPr lang="ja-JP" altLang="en-US" dirty="0" smtClean="0"/>
              <a:t>テストコード推薦アルゴリズム</a:t>
            </a:r>
            <a:endParaRPr lang="en-US" altLang="ja-JP" dirty="0" smtClean="0"/>
          </a:p>
          <a:p>
            <a:pPr marL="1123935" lvl="1" indent="-514350">
              <a:buClr>
                <a:schemeClr val="tx2"/>
              </a:buClr>
              <a:buFont typeface="+mj-lt"/>
              <a:buAutoNum type="arabicPeriod"/>
            </a:pPr>
            <a:r>
              <a:rPr lang="ja-JP" altLang="en-US" dirty="0" smtClean="0"/>
              <a:t>入力コード</a:t>
            </a:r>
            <a:r>
              <a:rPr lang="en-US" altLang="ja-JP" dirty="0" smtClean="0"/>
              <a:t>(</a:t>
            </a:r>
            <a:r>
              <a:rPr lang="ja-JP" altLang="en-US" dirty="0" smtClean="0"/>
              <a:t>テストなし</a:t>
            </a:r>
            <a:r>
              <a:rPr lang="en-US" altLang="ja-JP" dirty="0" smtClean="0"/>
              <a:t>)</a:t>
            </a:r>
            <a:r>
              <a:rPr lang="ja-JP" altLang="en-US" dirty="0" smtClean="0"/>
              <a:t>の類似コードを検出</a:t>
            </a:r>
            <a:endParaRPr lang="en-US" altLang="ja-JP" dirty="0" smtClean="0"/>
          </a:p>
          <a:p>
            <a:pPr marL="1123935" lvl="1" indent="-514350">
              <a:buClr>
                <a:schemeClr val="tx2"/>
              </a:buClr>
              <a:buFont typeface="+mj-lt"/>
              <a:buAutoNum type="arabicPeriod"/>
            </a:pPr>
            <a:r>
              <a:rPr lang="ja-JP" altLang="en-US" dirty="0"/>
              <a:t>検出</a:t>
            </a:r>
            <a:r>
              <a:rPr lang="ja-JP" altLang="en-US" dirty="0" smtClean="0"/>
              <a:t>された類似コードのテストコードを特定</a:t>
            </a:r>
            <a:endParaRPr lang="en-US" altLang="ja-JP" dirty="0" smtClean="0"/>
          </a:p>
          <a:p>
            <a:pPr marL="1123935" lvl="1" indent="-514350">
              <a:buClr>
                <a:schemeClr val="tx2"/>
              </a:buClr>
              <a:buFont typeface="+mj-lt"/>
              <a:buAutoNum type="arabicPeriod"/>
            </a:pPr>
            <a:r>
              <a:rPr lang="ja-JP" altLang="en-US" dirty="0"/>
              <a:t>特定</a:t>
            </a:r>
            <a:r>
              <a:rPr lang="ja-JP" altLang="en-US" dirty="0" smtClean="0"/>
              <a:t>された</a:t>
            </a:r>
            <a:r>
              <a:rPr lang="ja-JP" altLang="en-US" b="1" u="sng" dirty="0" smtClean="0"/>
              <a:t>テストコードを優先順位の高い順に</a:t>
            </a:r>
            <a:r>
              <a:rPr lang="en-US" altLang="ja-JP" b="1" u="sng" dirty="0" smtClean="0"/>
              <a:t/>
            </a:r>
            <a:br>
              <a:rPr lang="en-US" altLang="ja-JP" b="1" u="sng" dirty="0" smtClean="0"/>
            </a:br>
            <a:r>
              <a:rPr lang="ja-JP" altLang="en-US" b="1" u="sng" dirty="0" smtClean="0"/>
              <a:t>ランキング</a:t>
            </a:r>
            <a:r>
              <a:rPr lang="ja-JP" altLang="en-US" dirty="0" smtClean="0"/>
              <a:t>して開発者に提示</a:t>
            </a: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ja-JP" altLang="en-US" dirty="0" smtClean="0"/>
              <a:t>本</a:t>
            </a:r>
            <a:r>
              <a:rPr lang="ja-JP" altLang="en-US" dirty="0"/>
              <a:t>実験</a:t>
            </a:r>
            <a:r>
              <a:rPr lang="ja-JP" altLang="en-US" dirty="0" smtClean="0"/>
              <a:t>では，</a:t>
            </a:r>
            <a:r>
              <a:rPr lang="en-US" altLang="ja-JP" dirty="0" err="1" smtClean="0"/>
              <a:t>SuiteRec</a:t>
            </a:r>
            <a:r>
              <a:rPr lang="ja-JP" altLang="en-US" dirty="0" smtClean="0"/>
              <a:t>のテストコードの推薦ランキングの妥当性を検証します</a:t>
            </a:r>
            <a:endParaRPr lang="en-US" altLang="ja-JP" dirty="0" smtClean="0"/>
          </a:p>
          <a:p>
            <a:pPr lvl="1">
              <a:buClr>
                <a:schemeClr val="tx2"/>
              </a:buClr>
              <a:buFont typeface="Wingdings" panose="05000000000000000000" pitchFamily="2" charset="2"/>
              <a:buChar char="l"/>
            </a:pPr>
            <a:r>
              <a:rPr kumimoji="1" lang="en-US" altLang="ja-JP" dirty="0" err="1" smtClean="0"/>
              <a:t>SuiteRec</a:t>
            </a:r>
            <a:r>
              <a:rPr kumimoji="1" lang="ja-JP" altLang="en-US" dirty="0" smtClean="0"/>
              <a:t>から推薦されるテストコードは開発者が求めるランキングで出力されるのか？</a:t>
            </a:r>
            <a:endParaRPr kumimoji="1" lang="ja-JP" altLang="en-US" dirty="0"/>
          </a:p>
        </p:txBody>
      </p:sp>
    </p:spTree>
    <p:extLst>
      <p:ext uri="{BB962C8B-B14F-4D97-AF65-F5344CB8AC3E}">
        <p14:creationId xmlns:p14="http://schemas.microsoft.com/office/powerpoint/2010/main" val="31387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実験シナリオ</a:t>
            </a:r>
            <a:endParaRPr kumimoji="1" lang="ja-JP" altLang="en-US" dirty="0"/>
          </a:p>
        </p:txBody>
      </p:sp>
      <p:sp>
        <p:nvSpPr>
          <p:cNvPr id="3" name="コンテンツ プレースホルダー 2"/>
          <p:cNvSpPr>
            <a:spLocks noGrp="1"/>
          </p:cNvSpPr>
          <p:nvPr>
            <p:ph idx="1"/>
          </p:nvPr>
        </p:nvSpPr>
        <p:spPr>
          <a:xfrm>
            <a:off x="686532" y="3165964"/>
            <a:ext cx="10818935" cy="11347205"/>
          </a:xfrm>
        </p:spPr>
        <p:txBody>
          <a:bodyPr>
            <a:normAutofit/>
          </a:bodyPr>
          <a:lstStyle/>
          <a:p>
            <a:pPr>
              <a:buClr>
                <a:schemeClr val="tx2"/>
              </a:buClr>
              <a:buFont typeface="Wingdings" panose="05000000000000000000" pitchFamily="2" charset="2"/>
              <a:buChar char="l"/>
            </a:pPr>
            <a:r>
              <a:rPr lang="ja-JP" altLang="en-US" sz="4000" dirty="0" smtClean="0"/>
              <a:t>あなたは企業</a:t>
            </a:r>
            <a:r>
              <a:rPr lang="ja-JP" altLang="en-US" sz="4000" dirty="0"/>
              <a:t>の</a:t>
            </a:r>
            <a:r>
              <a:rPr lang="ja-JP" altLang="en-US" sz="4000" dirty="0" smtClean="0"/>
              <a:t>開発者で，あるコード</a:t>
            </a:r>
            <a:r>
              <a:rPr lang="en-US" altLang="ja-JP" sz="4000" dirty="0" smtClean="0"/>
              <a:t>A</a:t>
            </a:r>
            <a:r>
              <a:rPr lang="ja-JP" altLang="en-US" sz="4000" dirty="0" smtClean="0"/>
              <a:t>の</a:t>
            </a:r>
            <a:r>
              <a:rPr lang="en-US" altLang="ja-JP" sz="4000" dirty="0" smtClean="0"/>
              <a:t/>
            </a:r>
            <a:br>
              <a:rPr lang="en-US" altLang="ja-JP" sz="4000" dirty="0" smtClean="0"/>
            </a:br>
            <a:r>
              <a:rPr lang="ja-JP" altLang="en-US" sz="4000" dirty="0" smtClean="0"/>
              <a:t>品質を確保するためにテストコードを作成</a:t>
            </a:r>
            <a:r>
              <a:rPr lang="en-US" altLang="ja-JP" sz="4000" dirty="0" smtClean="0"/>
              <a:t/>
            </a:r>
            <a:br>
              <a:rPr lang="en-US" altLang="ja-JP" sz="4000" dirty="0" smtClean="0"/>
            </a:br>
            <a:r>
              <a:rPr lang="ja-JP" altLang="en-US" sz="4000" dirty="0" smtClean="0"/>
              <a:t>したいと考えています。</a:t>
            </a:r>
            <a:endParaRPr lang="en-US" altLang="ja-JP" sz="4000" dirty="0" smtClean="0"/>
          </a:p>
          <a:p>
            <a:pPr>
              <a:buClr>
                <a:schemeClr val="tx2"/>
              </a:buClr>
              <a:buFont typeface="Wingdings" panose="05000000000000000000" pitchFamily="2" charset="2"/>
              <a:buChar char="l"/>
            </a:pPr>
            <a:endParaRPr lang="en-US" altLang="ja-JP" sz="4000" dirty="0" smtClean="0"/>
          </a:p>
          <a:p>
            <a:pPr>
              <a:buClr>
                <a:schemeClr val="tx2"/>
              </a:buClr>
              <a:buFont typeface="Wingdings" panose="05000000000000000000" pitchFamily="2" charset="2"/>
              <a:buChar char="l"/>
            </a:pPr>
            <a:r>
              <a:rPr lang="ja-JP" altLang="en-US" sz="4000" dirty="0" smtClean="0"/>
              <a:t>その時に，</a:t>
            </a:r>
            <a:r>
              <a:rPr lang="en-US" altLang="ja-JP" sz="4000" dirty="0" err="1" smtClean="0"/>
              <a:t>SuiteRec</a:t>
            </a:r>
            <a:r>
              <a:rPr lang="ja-JP" altLang="en-US" sz="4000" dirty="0" smtClean="0"/>
              <a:t>からコード</a:t>
            </a:r>
            <a:r>
              <a:rPr lang="en-US" altLang="ja-JP" sz="4000" dirty="0" smtClean="0"/>
              <a:t>A</a:t>
            </a:r>
            <a:r>
              <a:rPr lang="ja-JP" altLang="en-US" sz="4000" dirty="0" smtClean="0"/>
              <a:t>に対する類似コード</a:t>
            </a:r>
            <a:r>
              <a:rPr lang="en-US" altLang="ja-JP" sz="4000" dirty="0" smtClean="0"/>
              <a:t>B</a:t>
            </a:r>
            <a:r>
              <a:rPr lang="ja-JP" altLang="en-US" sz="4000" dirty="0" smtClean="0"/>
              <a:t>のテストコードが推薦されます。</a:t>
            </a:r>
            <a:endParaRPr lang="en-US" altLang="ja-JP" sz="4000" dirty="0" smtClean="0"/>
          </a:p>
          <a:p>
            <a:pPr>
              <a:buClr>
                <a:schemeClr val="tx2"/>
              </a:buClr>
              <a:buFont typeface="Wingdings" panose="05000000000000000000" pitchFamily="2" charset="2"/>
              <a:buChar char="l"/>
            </a:pPr>
            <a:endParaRPr lang="en-US" altLang="ja-JP" sz="4000" dirty="0" smtClean="0"/>
          </a:p>
          <a:p>
            <a:pPr>
              <a:buClr>
                <a:schemeClr val="tx2"/>
              </a:buClr>
              <a:buFont typeface="Wingdings" panose="05000000000000000000" pitchFamily="2" charset="2"/>
              <a:buChar char="l"/>
            </a:pPr>
            <a:r>
              <a:rPr lang="en-US" altLang="ja-JP" sz="4000" dirty="0" err="1" smtClean="0"/>
              <a:t>SuiteRec</a:t>
            </a:r>
            <a:r>
              <a:rPr lang="ja-JP" altLang="en-US" sz="4000" dirty="0" smtClean="0"/>
              <a:t>は，コード</a:t>
            </a:r>
            <a:r>
              <a:rPr lang="en-US" altLang="ja-JP" sz="4000" dirty="0" smtClean="0"/>
              <a:t>A</a:t>
            </a:r>
            <a:r>
              <a:rPr lang="ja-JP" altLang="en-US" sz="4000" dirty="0" smtClean="0"/>
              <a:t>のテストコードを作成する時に，参考になりそうなテストコードを</a:t>
            </a:r>
            <a:r>
              <a:rPr lang="ja-JP" altLang="en-US" sz="4000" dirty="0"/>
              <a:t>表示</a:t>
            </a:r>
            <a:r>
              <a:rPr lang="ja-JP" altLang="en-US" sz="4000" dirty="0" smtClean="0"/>
              <a:t>します。</a:t>
            </a:r>
            <a:endParaRPr lang="en-US" altLang="ja-JP" sz="4000" dirty="0" smtClean="0"/>
          </a:p>
          <a:p>
            <a:pPr>
              <a:buClr>
                <a:schemeClr val="tx2"/>
              </a:buClr>
              <a:buFont typeface="Wingdings" panose="05000000000000000000" pitchFamily="2" charset="2"/>
              <a:buChar char="l"/>
            </a:pPr>
            <a:endParaRPr lang="en-US" altLang="ja-JP" sz="4000" dirty="0"/>
          </a:p>
          <a:p>
            <a:pPr>
              <a:buClr>
                <a:schemeClr val="tx2"/>
              </a:buClr>
              <a:buFont typeface="Wingdings" panose="05000000000000000000" pitchFamily="2" charset="2"/>
              <a:buChar char="l"/>
            </a:pPr>
            <a:r>
              <a:rPr lang="ja-JP" altLang="en-US" sz="4000" dirty="0"/>
              <a:t>推薦</a:t>
            </a:r>
            <a:r>
              <a:rPr lang="ja-JP" altLang="en-US" sz="4000" dirty="0" smtClean="0"/>
              <a:t>されたテストコードを読んで以下の質問に答えてください。</a:t>
            </a:r>
            <a:endParaRPr lang="en-US" altLang="ja-JP" sz="4000" dirty="0" smtClean="0"/>
          </a:p>
          <a:p>
            <a:pPr lvl="1">
              <a:buClr>
                <a:schemeClr val="tx2"/>
              </a:buClr>
              <a:buFont typeface="Wingdings" panose="05000000000000000000" pitchFamily="2" charset="2"/>
              <a:buChar char="l"/>
            </a:pPr>
            <a:r>
              <a:rPr lang="ja-JP" altLang="en-US" sz="3600" dirty="0"/>
              <a:t> 参考にしたいと思う → </a:t>
            </a:r>
            <a:r>
              <a:rPr lang="en-US" altLang="ja-JP" sz="3600" b="1" dirty="0">
                <a:solidFill>
                  <a:srgbClr val="FF0000"/>
                </a:solidFill>
              </a:rPr>
              <a:t>YES</a:t>
            </a:r>
            <a:endParaRPr lang="en-US" altLang="ja-JP" sz="3600" dirty="0"/>
          </a:p>
          <a:p>
            <a:pPr lvl="1">
              <a:buClr>
                <a:schemeClr val="tx2"/>
              </a:buClr>
              <a:buFont typeface="Wingdings" panose="05000000000000000000" pitchFamily="2" charset="2"/>
              <a:buChar char="l"/>
            </a:pPr>
            <a:r>
              <a:rPr lang="ja-JP" altLang="en-US" sz="3600" dirty="0"/>
              <a:t> 参考</a:t>
            </a:r>
            <a:r>
              <a:rPr lang="ja-JP" altLang="en-US" sz="3600" dirty="0" smtClean="0"/>
              <a:t>になる</a:t>
            </a:r>
            <a:r>
              <a:rPr lang="ja-JP" altLang="en-US" sz="3600" dirty="0"/>
              <a:t>かも</a:t>
            </a:r>
            <a:r>
              <a:rPr lang="ja-JP" altLang="en-US" sz="3600" dirty="0" smtClean="0"/>
              <a:t>しれない </a:t>
            </a:r>
            <a:r>
              <a:rPr lang="ja-JP" altLang="en-US" sz="3600" dirty="0"/>
              <a:t>→ </a:t>
            </a:r>
            <a:r>
              <a:rPr lang="en-US" altLang="ja-JP" sz="3600" b="1" dirty="0">
                <a:solidFill>
                  <a:schemeClr val="accent6"/>
                </a:solidFill>
              </a:rPr>
              <a:t>MAYBE</a:t>
            </a:r>
          </a:p>
          <a:p>
            <a:pPr lvl="1">
              <a:buClr>
                <a:schemeClr val="tx2"/>
              </a:buClr>
              <a:buFont typeface="Wingdings" panose="05000000000000000000" pitchFamily="2" charset="2"/>
              <a:buChar char="l"/>
            </a:pPr>
            <a:r>
              <a:rPr lang="ja-JP" altLang="en-US" sz="3600" dirty="0"/>
              <a:t> 参考にしたいとは思わない → </a:t>
            </a:r>
            <a:r>
              <a:rPr lang="en-US" altLang="ja-JP" sz="3600" b="1" dirty="0">
                <a:solidFill>
                  <a:schemeClr val="accent5"/>
                </a:solidFill>
              </a:rPr>
              <a:t>NO</a:t>
            </a:r>
            <a:endParaRPr lang="en-US" altLang="ja-JP" sz="4000" b="1" dirty="0">
              <a:solidFill>
                <a:srgbClr val="FF0000"/>
              </a:solidFill>
            </a:endParaRPr>
          </a:p>
          <a:p>
            <a:pPr marL="609585" lvl="1" indent="0">
              <a:buClr>
                <a:schemeClr val="tx2"/>
              </a:buClr>
              <a:buNone/>
            </a:pPr>
            <a:endParaRPr lang="en-US" altLang="ja-JP" sz="3467" dirty="0" smtClean="0"/>
          </a:p>
          <a:p>
            <a:pPr lvl="1">
              <a:buClr>
                <a:schemeClr val="tx2"/>
              </a:buClr>
              <a:buFont typeface="Wingdings" panose="05000000000000000000" pitchFamily="2" charset="2"/>
              <a:buChar char="l"/>
            </a:pPr>
            <a:endParaRPr lang="en-US" altLang="ja-JP" sz="3467" dirty="0"/>
          </a:p>
          <a:p>
            <a:pPr>
              <a:buClr>
                <a:schemeClr val="tx2"/>
              </a:buClr>
              <a:buFont typeface="Wingdings" panose="05000000000000000000" pitchFamily="2" charset="2"/>
              <a:buChar char="l"/>
            </a:pPr>
            <a:endParaRPr lang="en-US" altLang="ja-JP" sz="4000" dirty="0"/>
          </a:p>
        </p:txBody>
      </p:sp>
    </p:spTree>
    <p:extLst>
      <p:ext uri="{BB962C8B-B14F-4D97-AF65-F5344CB8AC3E}">
        <p14:creationId xmlns:p14="http://schemas.microsoft.com/office/powerpoint/2010/main" val="1904117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63720"/>
            <a:ext cx="10515600" cy="942587"/>
          </a:xfrm>
        </p:spPr>
        <p:txBody>
          <a:bodyPr/>
          <a:lstStyle/>
          <a:p>
            <a:r>
              <a:rPr kumimoji="1" lang="ja-JP" altLang="en-US" dirty="0" smtClean="0">
                <a:latin typeface="Arial" panose="020B0604020202020204" pitchFamily="34" charset="0"/>
                <a:cs typeface="Arial" panose="020B0604020202020204" pitchFamily="34" charset="0"/>
              </a:rPr>
              <a:t>良いテストコードの設計</a:t>
            </a:r>
            <a:endParaRPr kumimoji="1" lang="ja-JP" altLang="en-US" dirty="0">
              <a:latin typeface="Arial" panose="020B0604020202020204" pitchFamily="34" charset="0"/>
              <a:cs typeface="Arial" panose="020B0604020202020204" pitchFamily="34" charset="0"/>
            </a:endParaRPr>
          </a:p>
        </p:txBody>
      </p:sp>
      <p:sp>
        <p:nvSpPr>
          <p:cNvPr id="5" name="正方形/長方形 4"/>
          <p:cNvSpPr/>
          <p:nvPr/>
        </p:nvSpPr>
        <p:spPr>
          <a:xfrm>
            <a:off x="1492250" y="3302853"/>
            <a:ext cx="9360877" cy="4632037"/>
          </a:xfrm>
          <a:prstGeom prst="rect">
            <a:avLst/>
          </a:prstGeom>
          <a:solidFill>
            <a:schemeClr val="bg1"/>
          </a:solidFill>
          <a:ln w="19050">
            <a:solidFill>
              <a:schemeClr val="accent1"/>
            </a:solidFill>
          </a:ln>
          <a:effectLst>
            <a:outerShdw blurRad="444500" dist="38100" dir="2700000" algn="tl" rotWithShape="0">
              <a:prstClr val="black">
                <a:alpha val="40000"/>
              </a:prstClr>
            </a:outerShdw>
          </a:effectLst>
        </p:spPr>
        <p:txBody>
          <a:bodyPr wrap="square">
            <a:spAutoFit/>
          </a:bodyPr>
          <a:lstStyle/>
          <a:p>
            <a:endParaRPr lang="en-US" altLang="ja-JP" sz="300" b="1" dirty="0" smtClean="0">
              <a:latin typeface="Consolas" panose="020B0609020204030204" pitchFamily="49" charset="0"/>
            </a:endParaRPr>
          </a:p>
          <a:p>
            <a:r>
              <a:rPr lang="en-US" altLang="ja-JP" b="1" dirty="0" smtClean="0">
                <a:latin typeface="Consolas" panose="020B0609020204030204" pitchFamily="49" charset="0"/>
              </a:rPr>
              <a:t>public class </a:t>
            </a:r>
            <a:r>
              <a:rPr lang="en-US" altLang="ja-JP" b="1" dirty="0" err="1" smtClean="0">
                <a:solidFill>
                  <a:srgbClr val="FF9999"/>
                </a:solidFill>
                <a:latin typeface="Consolas" panose="020B0609020204030204" pitchFamily="49" charset="0"/>
              </a:rPr>
              <a:t>CalculatorTest</a:t>
            </a:r>
            <a:r>
              <a:rPr lang="en-US" altLang="ja-JP" b="1" dirty="0" smtClean="0">
                <a:latin typeface="Consolas" panose="020B0609020204030204" pitchFamily="49" charset="0"/>
              </a:rPr>
              <a:t> {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クラス</a:t>
            </a:r>
            <a:r>
              <a:rPr lang="en-US" altLang="ja-JP" b="1" dirty="0" smtClean="0">
                <a:solidFill>
                  <a:schemeClr val="accent6">
                    <a:lumMod val="60000"/>
                    <a:lumOff val="40000"/>
                  </a:schemeClr>
                </a:solidFill>
                <a:latin typeface="Consolas" panose="020B0609020204030204" pitchFamily="49" charset="0"/>
              </a:rPr>
              <a:t>Calculator</a:t>
            </a:r>
            <a:r>
              <a:rPr lang="ja-JP" altLang="en-US" b="1" dirty="0" smtClean="0">
                <a:solidFill>
                  <a:schemeClr val="accent6">
                    <a:lumMod val="60000"/>
                    <a:lumOff val="40000"/>
                  </a:schemeClr>
                </a:solidFill>
                <a:latin typeface="Consolas" panose="020B0609020204030204" pitchFamily="49" charset="0"/>
              </a:rPr>
              <a:t>に対するテスト</a:t>
            </a:r>
            <a:r>
              <a:rPr lang="ja-JP" altLang="en-US" b="1" dirty="0" smtClean="0">
                <a:solidFill>
                  <a:srgbClr val="79F070"/>
                </a:solidFill>
                <a:latin typeface="Consolas" panose="020B0609020204030204" pitchFamily="49" charset="0"/>
              </a:rPr>
              <a:t> </a:t>
            </a:r>
          </a:p>
          <a:p>
            <a:r>
              <a:rPr lang="ja-JP" altLang="en-US" b="1" dirty="0" smtClean="0">
                <a:latin typeface="Consolas" panose="020B0609020204030204" pitchFamily="49" charset="0"/>
              </a:rPr>
              <a:t> </a:t>
            </a:r>
          </a:p>
          <a:p>
            <a:r>
              <a:rPr lang="ja-JP" altLang="en-US" b="1" dirty="0" smtClean="0">
                <a:solidFill>
                  <a:schemeClr val="accent6">
                    <a:lumMod val="60000"/>
                    <a:lumOff val="40000"/>
                  </a:schemeClr>
                </a:solidFill>
                <a:latin typeface="Consolas" panose="020B0609020204030204" pitchFamily="49" charset="0"/>
              </a:rPr>
              <a:t>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ja-JP" altLang="en-US" b="1" dirty="0" smtClean="0">
                <a:solidFill>
                  <a:srgbClr val="FF9999"/>
                </a:solidFill>
                <a:latin typeface="Consolas" panose="020B0609020204030204" pitchFamily="49" charset="0"/>
              </a:rPr>
              <a:t> </a:t>
            </a:r>
            <a:r>
              <a:rPr lang="en-US" altLang="ja-JP" b="1" dirty="0" smtClean="0">
                <a:solidFill>
                  <a:srgbClr val="FF9999"/>
                </a:solidFill>
                <a:latin typeface="Consolas" panose="020B0609020204030204" pitchFamily="49" charset="0"/>
              </a:rPr>
              <a:t>@Test                         </a:t>
            </a:r>
            <a:r>
              <a:rPr lang="ja-JP" altLang="en-US" b="1" dirty="0" smtClean="0">
                <a:solidFill>
                  <a:schemeClr val="accent6">
                    <a:lumMod val="60000"/>
                    <a:lumOff val="40000"/>
                  </a:schemeClr>
                </a:solidFill>
                <a:latin typeface="Consolas" panose="020B0609020204030204" pitchFamily="49" charset="0"/>
              </a:rPr>
              <a:t>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public void </a:t>
            </a:r>
            <a:r>
              <a:rPr lang="en-US" altLang="ja-JP" b="1" dirty="0" smtClean="0">
                <a:solidFill>
                  <a:srgbClr val="FF9999"/>
                </a:solidFill>
                <a:latin typeface="Consolas" panose="020B0609020204030204" pitchFamily="49" charset="0"/>
              </a:rPr>
              <a:t>testMultiply01</a:t>
            </a:r>
            <a:r>
              <a:rPr lang="en-US" altLang="ja-JP" b="1" dirty="0" smtClean="0">
                <a:latin typeface="Consolas" panose="020B0609020204030204" pitchFamily="49" charset="0"/>
              </a:rPr>
              <a:t>()</a:t>
            </a:r>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        Calculator </a:t>
            </a:r>
            <a:r>
              <a:rPr lang="en-US" altLang="ja-JP" b="1" dirty="0" err="1" smtClean="0">
                <a:latin typeface="Consolas" panose="020B0609020204030204" pitchFamily="49" charset="0"/>
              </a:rPr>
              <a:t>calc</a:t>
            </a:r>
            <a:r>
              <a:rPr lang="en-US" altLang="ja-JP" b="1" dirty="0" smtClean="0">
                <a:latin typeface="Consolas" panose="020B0609020204030204" pitchFamily="49" charset="0"/>
              </a:rPr>
              <a:t> = new Calculator();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テスト対象の準備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int</a:t>
            </a:r>
            <a:r>
              <a:rPr lang="en-US" altLang="ja-JP" b="1" dirty="0" smtClean="0">
                <a:latin typeface="Consolas" panose="020B0609020204030204" pitchFamily="49" charset="0"/>
              </a:rPr>
              <a:t> expected = 200;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期待する戻り値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int</a:t>
            </a:r>
            <a:r>
              <a:rPr lang="en-US" altLang="ja-JP" b="1" dirty="0" smtClean="0">
                <a:latin typeface="Consolas" panose="020B0609020204030204" pitchFamily="49" charset="0"/>
              </a:rPr>
              <a:t> actual = </a:t>
            </a:r>
            <a:r>
              <a:rPr lang="en-US" altLang="ja-JP" b="1" dirty="0" err="1" smtClean="0">
                <a:latin typeface="Consolas" panose="020B0609020204030204" pitchFamily="49" charset="0"/>
              </a:rPr>
              <a:t>calc.multiply</a:t>
            </a:r>
            <a:r>
              <a:rPr lang="en-US" altLang="ja-JP" b="1" dirty="0" smtClean="0">
                <a:latin typeface="Consolas" panose="020B0609020204030204" pitchFamily="49" charset="0"/>
              </a:rPr>
              <a:t>(10, 20);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テスト対象実⾏ </a:t>
            </a:r>
            <a:endParaRPr lang="en-US" altLang="ja-JP" b="1" dirty="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(expected, actual);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実⾏結果の検証</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 </a:t>
            </a:r>
          </a:p>
          <a:p>
            <a:r>
              <a:rPr lang="en-US" altLang="ja-JP" b="1" dirty="0" smtClean="0">
                <a:latin typeface="Consolas" panose="020B0609020204030204" pitchFamily="49" charset="0"/>
              </a:rPr>
              <a:t>    </a:t>
            </a:r>
            <a:r>
              <a:rPr lang="en-US" altLang="ja-JP" b="1" dirty="0" smtClean="0">
                <a:solidFill>
                  <a:srgbClr val="FF7C80"/>
                </a:solidFill>
                <a:latin typeface="Consolas" panose="020B0609020204030204" pitchFamily="49" charset="0"/>
              </a:rPr>
              <a:t>@Test </a:t>
            </a:r>
          </a:p>
          <a:p>
            <a:r>
              <a:rPr lang="en-US" altLang="ja-JP" b="1" dirty="0" smtClean="0">
                <a:latin typeface="Consolas" panose="020B0609020204030204" pitchFamily="49" charset="0"/>
              </a:rPr>
              <a:t>    public void </a:t>
            </a:r>
            <a:r>
              <a:rPr lang="en-US" altLang="ja-JP" b="1" dirty="0" smtClean="0">
                <a:solidFill>
                  <a:srgbClr val="FF9999"/>
                </a:solidFill>
                <a:latin typeface="Consolas" panose="020B0609020204030204" pitchFamily="49" charset="0"/>
              </a:rPr>
              <a:t>testMultiply02</a:t>
            </a:r>
            <a:r>
              <a:rPr lang="en-US" altLang="ja-JP" b="1" dirty="0" smtClean="0">
                <a:latin typeface="Consolas" panose="020B0609020204030204" pitchFamily="49" charset="0"/>
              </a:rPr>
              <a:t>() { </a:t>
            </a:r>
          </a:p>
          <a:p>
            <a:r>
              <a:rPr lang="en-US" altLang="ja-JP" b="1" dirty="0" smtClean="0">
                <a:latin typeface="Consolas" panose="020B0609020204030204" pitchFamily="49" charset="0"/>
              </a:rPr>
              <a:t>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以降，テスト項⽬毎にテストメソッドを作成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a:t>
            </a:r>
          </a:p>
          <a:p>
            <a:endParaRPr lang="en-US" altLang="ja-JP" sz="400" b="1" dirty="0" smtClean="0">
              <a:latin typeface="Consolas" panose="020B0609020204030204" pitchFamily="49" charset="0"/>
            </a:endParaRPr>
          </a:p>
        </p:txBody>
      </p:sp>
      <p:sp>
        <p:nvSpPr>
          <p:cNvPr id="11" name="角丸四角形 10"/>
          <p:cNvSpPr/>
          <p:nvPr/>
        </p:nvSpPr>
        <p:spPr>
          <a:xfrm>
            <a:off x="722782" y="8289853"/>
            <a:ext cx="10897718" cy="25161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① そのテストが何をしているのか</a:t>
            </a:r>
            <a:r>
              <a:rPr lang="ja-JP" altLang="en-US" sz="2800" dirty="0">
                <a:latin typeface="Arial" panose="020B0604020202020204" pitchFamily="34" charset="0"/>
                <a:ea typeface="メイリオ" panose="020B0604030504040204" pitchFamily="50" charset="-128"/>
                <a:cs typeface="Arial" panose="020B0604020202020204" pitchFamily="34" charset="0"/>
              </a:rPr>
              <a:t>他</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の開発者が見ても分かる</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
            </a:r>
            <a:br>
              <a:rPr lang="en-US" altLang="ja-JP" sz="2800" dirty="0" smtClean="0">
                <a:latin typeface="Arial" panose="020B0604020202020204" pitchFamily="34" charset="0"/>
                <a:ea typeface="メイリオ" panose="020B0604030504040204" pitchFamily="50" charset="-128"/>
                <a:cs typeface="Arial" panose="020B0604020202020204" pitchFamily="34" charset="0"/>
              </a:rPr>
            </a:br>
            <a:r>
              <a:rPr lang="ja-JP" altLang="en-US" sz="2800" dirty="0" smtClean="0">
                <a:latin typeface="Arial" panose="020B0604020202020204" pitchFamily="34" charset="0"/>
                <a:ea typeface="メイリオ" panose="020B0604030504040204" pitchFamily="50" charset="-128"/>
                <a:cs typeface="Arial" panose="020B0604020202020204" pitchFamily="34" charset="0"/>
              </a:rPr>
              <a:t>　 </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可動性が高いメソッド名</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を記述する</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② </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dirty="0" err="1" smtClean="0">
                <a:latin typeface="Arial" panose="020B0604020202020204" pitchFamily="34" charset="0"/>
                <a:ea typeface="メイリオ" panose="020B0604030504040204" pitchFamily="50" charset="-128"/>
                <a:cs typeface="Arial" panose="020B0604020202020204" pitchFamily="34" charset="0"/>
              </a:rPr>
              <a:t>つの</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テストメソッドに</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b="1" dirty="0" err="1" smtClean="0">
                <a:latin typeface="Arial" panose="020B0604020202020204" pitchFamily="34" charset="0"/>
                <a:ea typeface="メイリオ" panose="020B0604030504040204" pitchFamily="50" charset="-128"/>
                <a:cs typeface="Arial" panose="020B0604020202020204" pitchFamily="34" charset="0"/>
              </a:rPr>
              <a:t>つの</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テスト項目</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a:t>
            </a:r>
            <a:r>
              <a:rPr lang="en-US" altLang="ja-JP" sz="2800" b="1" dirty="0" err="1" smtClean="0">
                <a:latin typeface="Arial" panose="020B0604020202020204" pitchFamily="34" charset="0"/>
                <a:ea typeface="メイリオ" panose="020B0604030504040204" pitchFamily="50" charset="-128"/>
                <a:cs typeface="Arial" panose="020B0604020202020204" pitchFamily="34" charset="0"/>
              </a:rPr>
              <a:t>asser</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文</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を記述する</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③ テスト対象メソッドを</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回だけ呼び出</a:t>
            </a:r>
            <a:r>
              <a:rPr lang="ja-JP" altLang="en-US" sz="2800" dirty="0">
                <a:latin typeface="Arial" panose="020B0604020202020204" pitchFamily="34" charset="0"/>
                <a:ea typeface="メイリオ" panose="020B0604030504040204" pitchFamily="50" charset="-128"/>
                <a:cs typeface="Arial" panose="020B0604020202020204" pitchFamily="34" charset="0"/>
              </a:rPr>
              <a:t>す</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④ テストの処理内容が</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複雑でなく</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外部との依存関係がない</a:t>
            </a:r>
            <a:endParaRPr lang="en-US" altLang="ja-JP" sz="2800" b="1" dirty="0" smtClean="0">
              <a:latin typeface="Arial" panose="020B0604020202020204" pitchFamily="34" charset="0"/>
              <a:ea typeface="メイリオ" panose="020B0604030504040204" pitchFamily="50" charset="-128"/>
              <a:cs typeface="Arial" panose="020B0604020202020204" pitchFamily="34" charset="0"/>
            </a:endParaRPr>
          </a:p>
        </p:txBody>
      </p:sp>
      <p:cxnSp>
        <p:nvCxnSpPr>
          <p:cNvPr id="21" name="直線矢印コネクタ 20"/>
          <p:cNvCxnSpPr>
            <a:stCxn id="35" idx="6"/>
          </p:cNvCxnSpPr>
          <p:nvPr/>
        </p:nvCxnSpPr>
        <p:spPr>
          <a:xfrm>
            <a:off x="1289539" y="3660287"/>
            <a:ext cx="2629318" cy="8681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37" idx="6"/>
          </p:cNvCxnSpPr>
          <p:nvPr/>
        </p:nvCxnSpPr>
        <p:spPr>
          <a:xfrm>
            <a:off x="1289539" y="5324509"/>
            <a:ext cx="1177890" cy="35084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右中かっこ 25"/>
          <p:cNvSpPr/>
          <p:nvPr/>
        </p:nvSpPr>
        <p:spPr>
          <a:xfrm>
            <a:off x="9535886" y="4528457"/>
            <a:ext cx="1519952" cy="1479941"/>
          </a:xfrm>
          <a:prstGeom prst="rightBrace">
            <a:avLst>
              <a:gd name="adj1" fmla="val 12940"/>
              <a:gd name="adj2" fmla="val 25879"/>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楕円 27"/>
          <p:cNvSpPr/>
          <p:nvPr/>
        </p:nvSpPr>
        <p:spPr>
          <a:xfrm>
            <a:off x="11055838" y="3219766"/>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3</a:t>
            </a:r>
            <a:endParaRPr kumimoji="1" lang="ja-JP" altLang="en-US" sz="1200" dirty="0">
              <a:latin typeface="Arial" panose="020B0604020202020204" pitchFamily="34" charset="0"/>
              <a:cs typeface="Arial" panose="020B0604020202020204" pitchFamily="34" charset="0"/>
            </a:endParaRPr>
          </a:p>
        </p:txBody>
      </p:sp>
      <p:cxnSp>
        <p:nvCxnSpPr>
          <p:cNvPr id="29" name="直線矢印コネクタ 28"/>
          <p:cNvCxnSpPr>
            <a:stCxn id="28" idx="2"/>
          </p:cNvCxnSpPr>
          <p:nvPr/>
        </p:nvCxnSpPr>
        <p:spPr>
          <a:xfrm flipH="1">
            <a:off x="5783944" y="3556317"/>
            <a:ext cx="5271894" cy="17255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楕円 33"/>
          <p:cNvSpPr/>
          <p:nvPr/>
        </p:nvSpPr>
        <p:spPr>
          <a:xfrm>
            <a:off x="11055838" y="4528457"/>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4</a:t>
            </a:r>
            <a:endParaRPr kumimoji="1" lang="ja-JP" altLang="en-US" sz="1200" dirty="0">
              <a:latin typeface="Arial" panose="020B0604020202020204" pitchFamily="34" charset="0"/>
              <a:cs typeface="Arial" panose="020B0604020202020204" pitchFamily="34" charset="0"/>
            </a:endParaRPr>
          </a:p>
        </p:txBody>
      </p:sp>
      <p:sp>
        <p:nvSpPr>
          <p:cNvPr id="35" name="楕円 34"/>
          <p:cNvSpPr/>
          <p:nvPr/>
        </p:nvSpPr>
        <p:spPr>
          <a:xfrm>
            <a:off x="616437" y="3323736"/>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1</a:t>
            </a:r>
            <a:endParaRPr kumimoji="1" lang="ja-JP" altLang="en-US" sz="1200" dirty="0">
              <a:latin typeface="Arial" panose="020B0604020202020204" pitchFamily="34" charset="0"/>
              <a:cs typeface="Arial" panose="020B0604020202020204" pitchFamily="34" charset="0"/>
            </a:endParaRPr>
          </a:p>
        </p:txBody>
      </p:sp>
      <p:sp>
        <p:nvSpPr>
          <p:cNvPr id="37" name="楕円 36"/>
          <p:cNvSpPr/>
          <p:nvPr/>
        </p:nvSpPr>
        <p:spPr>
          <a:xfrm>
            <a:off x="616437" y="4987958"/>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2</a:t>
            </a:r>
            <a:endParaRPr kumimoji="1" lang="ja-JP"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899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6000" dirty="0" smtClean="0"/>
              <a:t>テストコードの悪い設計</a:t>
            </a:r>
            <a:endParaRPr kumimoji="1" lang="ja-JP" altLang="en-US" sz="6000" dirty="0"/>
          </a:p>
        </p:txBody>
      </p:sp>
      <p:sp>
        <p:nvSpPr>
          <p:cNvPr id="3" name="サブタイトル 2"/>
          <p:cNvSpPr>
            <a:spLocks noGrp="1"/>
          </p:cNvSpPr>
          <p:nvPr>
            <p:ph type="subTitle" idx="1"/>
          </p:nvPr>
        </p:nvSpPr>
        <p:spPr>
          <a:xfrm>
            <a:off x="1168400" y="8654278"/>
            <a:ext cx="9855200" cy="3924769"/>
          </a:xfrm>
        </p:spPr>
        <p:txBody>
          <a:bodyPr/>
          <a:lstStyle/>
          <a:p>
            <a:r>
              <a:rPr lang="ja-JP" altLang="en-US" dirty="0"/>
              <a:t>テストコードの品質を下げメンテナンス活動を困難にさせる悪い設計のテストが定義されています</a:t>
            </a:r>
            <a:endParaRPr lang="en-US" altLang="ja-JP" dirty="0"/>
          </a:p>
          <a:p>
            <a:endParaRPr kumimoji="1" lang="ja-JP" altLang="en-US" dirty="0"/>
          </a:p>
        </p:txBody>
      </p:sp>
    </p:spTree>
    <p:extLst>
      <p:ext uri="{BB962C8B-B14F-4D97-AF65-F5344CB8AC3E}">
        <p14:creationId xmlns:p14="http://schemas.microsoft.com/office/powerpoint/2010/main" val="1233785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4491" y="2500207"/>
            <a:ext cx="7455878" cy="2308324"/>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 @Test</a:t>
            </a:r>
          </a:p>
          <a:p>
            <a:r>
              <a:rPr lang="en-US" altLang="ja-JP" b="1" dirty="0">
                <a:latin typeface="Consolas" panose="020B0609020204030204" pitchFamily="49" charset="0"/>
              </a:rPr>
              <a:t> </a:t>
            </a:r>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err="1">
                <a:latin typeface="Consolas" panose="020B0609020204030204" pitchFamily="49" charset="0"/>
              </a:rPr>
              <a:t>testCloneNonBareRepoFromLocalTestServer</a:t>
            </a:r>
            <a:r>
              <a:rPr lang="en-US" altLang="ja-JP" b="1" dirty="0">
                <a:latin typeface="Consolas" panose="020B0609020204030204" pitchFamily="49" charset="0"/>
              </a:rPr>
              <a:t> () {</a:t>
            </a:r>
          </a:p>
          <a:p>
            <a:r>
              <a:rPr lang="en-US" altLang="ja-JP" b="1" dirty="0">
                <a:latin typeface="Consolas" panose="020B0609020204030204" pitchFamily="49" charset="0"/>
              </a:rPr>
              <a:t>	</a:t>
            </a:r>
            <a:r>
              <a:rPr lang="en-US" altLang="ja-JP" b="1" dirty="0" smtClean="0">
                <a:latin typeface="Consolas" panose="020B0609020204030204" pitchFamily="49" charset="0"/>
              </a:rPr>
              <a:t>.....</a:t>
            </a:r>
          </a:p>
          <a:p>
            <a:endParaRPr lang="en-US" altLang="ja-JP" b="1" dirty="0">
              <a:latin typeface="Consolas" panose="020B0609020204030204" pitchFamily="49" charset="0"/>
            </a:endParaRP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exists());</a:t>
            </a:r>
          </a:p>
          <a:p>
            <a:r>
              <a:rPr lang="en-US" altLang="ja-JP" b="1" dirty="0">
                <a:latin typeface="Consolas" panose="020B0609020204030204" pitchFamily="49" charset="0"/>
              </a:rPr>
              <a:t>    </a:t>
            </a:r>
            <a:r>
              <a:rPr lang="en-US" altLang="ja-JP" b="1" dirty="0" err="1">
                <a:latin typeface="Consolas" panose="020B0609020204030204" pitchFamily="49" charset="0"/>
              </a:rPr>
              <a:t>assertThat</a:t>
            </a:r>
            <a:r>
              <a:rPr lang="en-US" altLang="ja-JP" b="1" dirty="0">
                <a:latin typeface="Consolas" panose="020B0609020204030204" pitchFamily="49" charset="0"/>
              </a:rPr>
              <a:t>(</a:t>
            </a:r>
            <a:r>
              <a:rPr lang="en-US" altLang="ja-JP" b="1" dirty="0" err="1">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ja-JP" altLang="en-US" dirty="0"/>
          </a:p>
        </p:txBody>
      </p:sp>
      <p:sp>
        <p:nvSpPr>
          <p:cNvPr id="6" name="正方形/長方形 5"/>
          <p:cNvSpPr/>
          <p:nvPr/>
        </p:nvSpPr>
        <p:spPr>
          <a:xfrm>
            <a:off x="1660769" y="3578783"/>
            <a:ext cx="4825999" cy="101321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1164491" y="7314792"/>
            <a:ext cx="7455878" cy="2862322"/>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realCase</a:t>
            </a:r>
            <a:r>
              <a:rPr lang="en-US" altLang="ja-JP" b="1" dirty="0">
                <a:latin typeface="Consolas" panose="020B0609020204030204" pitchFamily="49" charset="0"/>
              </a:rPr>
              <a:t>() {</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try {</a:t>
            </a:r>
          </a:p>
          <a:p>
            <a:r>
              <a:rPr lang="en-US" altLang="ja-JP" b="1" dirty="0">
                <a:latin typeface="Consolas" panose="020B0609020204030204" pitchFamily="49" charset="0"/>
              </a:rPr>
              <a:t>        </a:t>
            </a:r>
            <a:r>
              <a:rPr lang="en-US" altLang="ja-JP" b="1" dirty="0" err="1">
                <a:latin typeface="Consolas" panose="020B0609020204030204" pitchFamily="49" charset="0"/>
              </a:rPr>
              <a:t>a.compute</a:t>
            </a:r>
            <a:r>
              <a:rPr lang="en-US" altLang="ja-JP" b="1" dirty="0">
                <a:latin typeface="Consolas" panose="020B0609020204030204" pitchFamily="49" charset="0"/>
              </a:rPr>
              <a:t>();</a:t>
            </a:r>
          </a:p>
          <a:p>
            <a:r>
              <a:rPr lang="en-US" altLang="ja-JP" b="1" dirty="0">
                <a:latin typeface="Consolas" panose="020B0609020204030204" pitchFamily="49" charset="0"/>
              </a:rPr>
              <a:t>    } catch (</a:t>
            </a:r>
            <a:r>
              <a:rPr lang="en-US" altLang="ja-JP" b="1" dirty="0" err="1">
                <a:solidFill>
                  <a:srgbClr val="FF0000"/>
                </a:solidFill>
                <a:latin typeface="Consolas" panose="020B0609020204030204" pitchFamily="49" charset="0"/>
              </a:rPr>
              <a:t>CalculationException</a:t>
            </a:r>
            <a:r>
              <a:rPr lang="en-US" altLang="ja-JP" b="1" dirty="0">
                <a:solidFill>
                  <a:srgbClr val="FF0000"/>
                </a:solidFill>
                <a:latin typeface="Consolas" panose="020B0609020204030204" pitchFamily="49" charset="0"/>
              </a:rPr>
              <a:t> e</a:t>
            </a:r>
            <a:r>
              <a:rPr lang="en-US" altLang="ja-JP" b="1" dirty="0">
                <a:latin typeface="Consolas" panose="020B0609020204030204" pitchFamily="49" charset="0"/>
              </a:rPr>
              <a:t>) </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Assert.fail</a:t>
            </a:r>
            <a:r>
              <a:rPr lang="en-US" altLang="ja-JP" b="1" dirty="0" smtClean="0">
                <a:latin typeface="Consolas" panose="020B0609020204030204" pitchFamily="49" charset="0"/>
              </a:rPr>
              <a:t>(</a:t>
            </a:r>
            <a:r>
              <a:rPr lang="en-US" altLang="ja-JP" b="1" dirty="0" err="1" smtClean="0">
                <a:latin typeface="Consolas" panose="020B0609020204030204" pitchFamily="49" charset="0"/>
              </a:rPr>
              <a:t>e.getMessage</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10" name="正方形/長方形 9"/>
          <p:cNvSpPr/>
          <p:nvPr/>
        </p:nvSpPr>
        <p:spPr>
          <a:xfrm>
            <a:off x="1660769" y="8161905"/>
            <a:ext cx="4427415" cy="143469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p:cNvSpPr/>
          <p:nvPr/>
        </p:nvSpPr>
        <p:spPr>
          <a:xfrm>
            <a:off x="1205767" y="12850483"/>
            <a:ext cx="7381632" cy="1200329"/>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a:t>
            </a:r>
            <a:r>
              <a:rPr lang="en-US" altLang="ja-JP" b="1" dirty="0" smtClean="0">
                <a:latin typeface="Consolas" panose="020B0609020204030204" pitchFamily="49" charset="0"/>
              </a:rPr>
              <a:t>Test</a:t>
            </a:r>
          </a:p>
          <a:p>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smtClean="0">
                <a:latin typeface="Consolas" panose="020B0609020204030204" pitchFamily="49" charset="0"/>
              </a:rPr>
              <a:t>test()</a:t>
            </a:r>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r>
              <a:rPr lang="en-US" altLang="ja-JP" b="1" dirty="0">
                <a:latin typeface="Consolas" panose="020B0609020204030204" pitchFamily="49" charset="0"/>
              </a:rPr>
              <a:t>	</a:t>
            </a:r>
            <a:endParaRPr lang="en-US" altLang="ja-JP" b="1" dirty="0" smtClean="0">
              <a:latin typeface="Consolas" panose="020B0609020204030204" pitchFamily="49" charset="0"/>
            </a:endParaRPr>
          </a:p>
          <a:p>
            <a:r>
              <a:rPr lang="en-US" altLang="ja-JP" b="1" dirty="0" smtClean="0">
                <a:latin typeface="Consolas" panose="020B0609020204030204" pitchFamily="49" charset="0"/>
              </a:rPr>
              <a:t>}</a:t>
            </a:r>
            <a:endParaRPr lang="en-US" altLang="ja-JP" b="1" dirty="0">
              <a:latin typeface="Consolas" panose="020B0609020204030204" pitchFamily="49" charset="0"/>
            </a:endParaRPr>
          </a:p>
        </p:txBody>
      </p:sp>
      <p:sp>
        <p:nvSpPr>
          <p:cNvPr id="15" name="正方形/長方形 14"/>
          <p:cNvSpPr/>
          <p:nvPr/>
        </p:nvSpPr>
        <p:spPr>
          <a:xfrm>
            <a:off x="2705694" y="13145847"/>
            <a:ext cx="899397" cy="32930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005239"/>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assert</a:t>
            </a:r>
            <a:r>
              <a:rPr lang="ja-JP" altLang="en-US" sz="3200" dirty="0">
                <a:solidFill>
                  <a:schemeClr val="tx1"/>
                </a:solidFill>
                <a:latin typeface="メイリオ" panose="020B0604030504040204" pitchFamily="50" charset="-128"/>
                <a:ea typeface="メイリオ" panose="020B0604030504040204" pitchFamily="50" charset="-128"/>
              </a:rPr>
              <a:t>文の</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つが失敗した場合、失敗の原因を特定するが困難で</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5766" y="10332970"/>
            <a:ext cx="10048387"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例外</a:t>
            </a:r>
            <a:r>
              <a:rPr lang="ja-JP" altLang="en-US" sz="3200" dirty="0">
                <a:solidFill>
                  <a:schemeClr val="tx1"/>
                </a:solidFill>
                <a:latin typeface="メイリオ" panose="020B0604030504040204" pitchFamily="50" charset="-128"/>
                <a:ea typeface="メイリオ" panose="020B0604030504040204" pitchFamily="50" charset="-128"/>
              </a:rPr>
              <a:t>処理</a:t>
            </a:r>
            <a:r>
              <a:rPr lang="ja-JP" altLang="en-US" sz="3200" dirty="0" smtClean="0">
                <a:solidFill>
                  <a:schemeClr val="tx1"/>
                </a:solidFill>
                <a:latin typeface="メイリオ" panose="020B0604030504040204" pitchFamily="50" charset="-128"/>
                <a:ea typeface="メイリオ" panose="020B0604030504040204" pitchFamily="50" charset="-128"/>
              </a:rPr>
              <a:t>は，対象コードに記述すべきでテストコード内で正しく例外処理が行われるかを確認する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3" name="角丸四角形 22"/>
          <p:cNvSpPr/>
          <p:nvPr/>
        </p:nvSpPr>
        <p:spPr>
          <a:xfrm>
            <a:off x="1205767" y="14242957"/>
            <a:ext cx="10161711"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可読性の向上ために適切な名前に変更する必要が</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476737" y="1714393"/>
            <a:ext cx="4515147"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a:t>Assertion Roulette</a:t>
            </a:r>
          </a:p>
        </p:txBody>
      </p:sp>
      <p:sp>
        <p:nvSpPr>
          <p:cNvPr id="26" name="正方形/長方形 25"/>
          <p:cNvSpPr/>
          <p:nvPr/>
        </p:nvSpPr>
        <p:spPr>
          <a:xfrm>
            <a:off x="476737" y="6606906"/>
            <a:ext cx="4660891"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a:t>Exception Handling</a:t>
            </a:r>
          </a:p>
        </p:txBody>
      </p:sp>
      <p:sp>
        <p:nvSpPr>
          <p:cNvPr id="28" name="正方形/長方形 27"/>
          <p:cNvSpPr/>
          <p:nvPr/>
        </p:nvSpPr>
        <p:spPr>
          <a:xfrm>
            <a:off x="476737" y="12166700"/>
            <a:ext cx="3092898"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Default Test</a:t>
            </a:r>
            <a:endParaRPr lang="en-US" altLang="ja-JP" sz="4000" b="1" dirty="0"/>
          </a:p>
        </p:txBody>
      </p:sp>
      <p:sp>
        <p:nvSpPr>
          <p:cNvPr id="29" name="角丸四角形吹き出し 28"/>
          <p:cNvSpPr/>
          <p:nvPr/>
        </p:nvSpPr>
        <p:spPr>
          <a:xfrm>
            <a:off x="6679921" y="3429894"/>
            <a:ext cx="5254171" cy="798286"/>
          </a:xfrm>
          <a:prstGeom prst="wedgeRoundRectCallout">
            <a:avLst>
              <a:gd name="adj1" fmla="val -56468"/>
              <a:gd name="adj2" fmla="val 170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a:t>
            </a:r>
            <a:r>
              <a:rPr lang="en-US" altLang="ja-JP" sz="3200" dirty="0">
                <a:latin typeface="メイリオ" panose="020B0604030504040204" pitchFamily="50" charset="-128"/>
                <a:ea typeface="メイリオ" panose="020B0604030504040204" pitchFamily="50" charset="-128"/>
              </a:rPr>
              <a:t>assert</a:t>
            </a:r>
            <a:r>
              <a:rPr lang="ja-JP" altLang="en-US" sz="3200" dirty="0">
                <a:latin typeface="メイリオ" panose="020B0604030504040204" pitchFamily="50" charset="-128"/>
                <a:ea typeface="メイリオ" panose="020B0604030504040204" pitchFamily="50" charset="-128"/>
              </a:rPr>
              <a:t>文が存在</a:t>
            </a:r>
            <a:r>
              <a:rPr lang="ja-JP" altLang="en-US" sz="3200" dirty="0" smtClean="0">
                <a:latin typeface="メイリオ" panose="020B0604030504040204" pitchFamily="50" charset="-128"/>
                <a:ea typeface="メイリオ" panose="020B0604030504040204" pitchFamily="50" charset="-128"/>
              </a:rPr>
              <a:t>する</a:t>
            </a:r>
            <a:endParaRPr lang="ja-JP" altLang="en-US" sz="3200" dirty="0">
              <a:latin typeface="メイリオ" panose="020B0604030504040204" pitchFamily="50" charset="-128"/>
              <a:ea typeface="メイリオ" panose="020B0604030504040204" pitchFamily="50" charset="-128"/>
            </a:endParaRPr>
          </a:p>
        </p:txBody>
      </p:sp>
      <p:sp>
        <p:nvSpPr>
          <p:cNvPr id="30" name="角丸四角形吹き出し 29"/>
          <p:cNvSpPr/>
          <p:nvPr/>
        </p:nvSpPr>
        <p:spPr>
          <a:xfrm>
            <a:off x="6002112" y="12655940"/>
            <a:ext cx="4085214" cy="1203920"/>
          </a:xfrm>
          <a:prstGeom prst="wedgeRoundRectCallout">
            <a:avLst>
              <a:gd name="adj1" fmla="val -103010"/>
              <a:gd name="adj2" fmla="val 740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テストメソッド名が初期状態の</a:t>
            </a:r>
            <a:r>
              <a:rPr lang="ja-JP" altLang="en-US" sz="3200" dirty="0" smtClean="0">
                <a:latin typeface="メイリオ" panose="020B0604030504040204" pitchFamily="50" charset="-128"/>
                <a:ea typeface="メイリオ" panose="020B0604030504040204" pitchFamily="50" charset="-128"/>
              </a:rPr>
              <a:t>まま</a:t>
            </a:r>
            <a:endParaRPr lang="ja-JP" altLang="en-US" sz="3200" dirty="0">
              <a:latin typeface="メイリオ" panose="020B0604030504040204" pitchFamily="50" charset="-128"/>
              <a:ea typeface="メイリオ" panose="020B0604030504040204" pitchFamily="50" charset="-128"/>
            </a:endParaRPr>
          </a:p>
        </p:txBody>
      </p:sp>
      <p:sp>
        <p:nvSpPr>
          <p:cNvPr id="33" name="角丸四角形吹き出し 32"/>
          <p:cNvSpPr/>
          <p:nvPr/>
        </p:nvSpPr>
        <p:spPr>
          <a:xfrm>
            <a:off x="6584462" y="7689492"/>
            <a:ext cx="4828655" cy="1120845"/>
          </a:xfrm>
          <a:prstGeom prst="wedgeRoundRectCallout">
            <a:avLst>
              <a:gd name="adj1" fmla="val -66688"/>
              <a:gd name="adj2" fmla="val 4165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テストメソッド内に例外処理の記述が存在する</a:t>
            </a:r>
          </a:p>
        </p:txBody>
      </p:sp>
    </p:spTree>
    <p:extLst>
      <p:ext uri="{BB962C8B-B14F-4D97-AF65-F5344CB8AC3E}">
        <p14:creationId xmlns:p14="http://schemas.microsoft.com/office/powerpoint/2010/main" val="217151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205767" y="2388660"/>
            <a:ext cx="7967996" cy="2862322"/>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testSpinner</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resultObject</a:t>
            </a:r>
            <a:r>
              <a:rPr lang="en-US" altLang="ja-JP" b="1" dirty="0">
                <a:latin typeface="Consolas" panose="020B0609020204030204" pitchFamily="49" charset="0"/>
              </a:rPr>
              <a:t> </a:t>
            </a:r>
            <a:r>
              <a:rPr lang="en-US" altLang="ja-JP" b="1" dirty="0" err="1">
                <a:latin typeface="Consolas" panose="020B0609020204030204" pitchFamily="49" charset="0"/>
              </a:rPr>
              <a:t>instanceof</a:t>
            </a:r>
            <a:r>
              <a:rPr lang="en-US" altLang="ja-JP" b="1" dirty="0">
                <a:latin typeface="Consolas" panose="020B0609020204030204" pitchFamily="49" charset="0"/>
              </a:rPr>
              <a:t> </a:t>
            </a:r>
            <a:r>
              <a:rPr lang="en-US" altLang="ja-JP" b="1" dirty="0" err="1">
                <a:latin typeface="Consolas" panose="020B0609020204030204" pitchFamily="49" charset="0"/>
              </a:rPr>
              <a:t>EventsModel</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result.testSpinner.runTest</a:t>
            </a:r>
            <a:r>
              <a:rPr lang="en-US" altLang="ja-JP" b="1" dirty="0">
                <a:latin typeface="Consolas" panose="020B0609020204030204" pitchFamily="49" charset="0"/>
              </a:rPr>
              <a:t>) {</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else{</a:t>
            </a:r>
          </a:p>
          <a:p>
            <a:r>
              <a:rPr lang="en-US" altLang="ja-JP" b="1" dirty="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a:t>
            </a:r>
            <a:r>
              <a:rPr lang="en-US" altLang="ja-JP" b="1" dirty="0" err="1" smtClean="0">
                <a:latin typeface="Consolas" panose="020B0609020204030204" pitchFamily="49" charset="0"/>
              </a:rPr>
              <a:t>getCount</a:t>
            </a:r>
            <a:r>
              <a:rPr lang="en-US" altLang="ja-JP" b="1" dirty="0" smtClean="0">
                <a:latin typeface="Consolas" panose="020B0609020204030204" pitchFamily="49" charset="0"/>
              </a:rPr>
              <a:t>(),size</a:t>
            </a:r>
            <a:r>
              <a:rPr lang="en-US" altLang="ja-JP" b="1" dirty="0">
                <a:latin typeface="Consolas" panose="020B0609020204030204" pitchFamily="49" charset="0"/>
              </a:rPr>
              <a:t>());</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6" name="正方形/長方形 5"/>
          <p:cNvSpPr/>
          <p:nvPr/>
        </p:nvSpPr>
        <p:spPr>
          <a:xfrm>
            <a:off x="2023186" y="2981964"/>
            <a:ext cx="5444414" cy="19012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383870"/>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テストの成功・失敗は制御</a:t>
            </a:r>
            <a:r>
              <a:rPr lang="ja-JP" altLang="en-US" sz="3200" dirty="0" smtClean="0">
                <a:solidFill>
                  <a:schemeClr val="tx1"/>
                </a:solidFill>
                <a:latin typeface="メイリオ" panose="020B0604030504040204" pitchFamily="50" charset="-128"/>
                <a:ea typeface="メイリオ" panose="020B0604030504040204" pitchFamily="50" charset="-128"/>
              </a:rPr>
              <a:t>フローに</a:t>
            </a:r>
            <a:r>
              <a:rPr lang="ja-JP" altLang="en-US" sz="3200" dirty="0">
                <a:solidFill>
                  <a:schemeClr val="tx1"/>
                </a:solidFill>
                <a:latin typeface="メイリオ" panose="020B0604030504040204" pitchFamily="50" charset="-128"/>
                <a:ea typeface="メイリオ" panose="020B0604030504040204" pitchFamily="50" charset="-128"/>
              </a:rPr>
              <a:t>基づくため予測</a:t>
            </a:r>
            <a:r>
              <a:rPr lang="ja-JP" altLang="en-US" sz="3200" dirty="0" smtClean="0">
                <a:solidFill>
                  <a:schemeClr val="tx1"/>
                </a:solidFill>
                <a:latin typeface="メイリオ" panose="020B0604030504040204" pitchFamily="50" charset="-128"/>
                <a:ea typeface="メイリオ" panose="020B0604030504040204" pitchFamily="50" charset="-128"/>
              </a:rPr>
              <a:t>できない</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7046" y="9280536"/>
            <a:ext cx="10122512" cy="12779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外部</a:t>
            </a:r>
            <a:r>
              <a:rPr lang="ja-JP" altLang="en-US" sz="3200" dirty="0">
                <a:solidFill>
                  <a:schemeClr val="tx1"/>
                </a:solidFill>
                <a:latin typeface="メイリオ" panose="020B0604030504040204" pitchFamily="50" charset="-128"/>
                <a:ea typeface="メイリオ" panose="020B0604030504040204" pitchFamily="50" charset="-128"/>
              </a:rPr>
              <a:t>リソースを使用すると見えない依存関係が</a:t>
            </a:r>
            <a:r>
              <a:rPr lang="ja-JP" altLang="en-US" sz="3200" dirty="0" smtClean="0">
                <a:solidFill>
                  <a:schemeClr val="tx1"/>
                </a:solidFill>
                <a:latin typeface="メイリオ" panose="020B0604030504040204" pitchFamily="50" charset="-128"/>
                <a:ea typeface="メイリオ" panose="020B0604030504040204" pitchFamily="50" charset="-128"/>
              </a:rPr>
              <a:t>生じる外部</a:t>
            </a:r>
            <a:r>
              <a:rPr lang="ja-JP" altLang="en-US" sz="3200" dirty="0">
                <a:solidFill>
                  <a:schemeClr val="tx1"/>
                </a:solidFill>
                <a:latin typeface="メイリオ" panose="020B0604030504040204" pitchFamily="50" charset="-128"/>
                <a:ea typeface="メイリオ" panose="020B0604030504040204" pitchFamily="50" charset="-128"/>
              </a:rPr>
              <a:t>ファイルを</a:t>
            </a:r>
            <a:r>
              <a:rPr lang="ja-JP" altLang="en-US" sz="3200" dirty="0" smtClean="0">
                <a:solidFill>
                  <a:schemeClr val="tx1"/>
                </a:solidFill>
                <a:latin typeface="メイリオ" panose="020B0604030504040204" pitchFamily="50" charset="-128"/>
                <a:ea typeface="メイリオ" panose="020B0604030504040204" pitchFamily="50" charset="-128"/>
              </a:rPr>
              <a:t>削除されるテスト</a:t>
            </a:r>
            <a:r>
              <a:rPr lang="ja-JP" altLang="en-US" sz="3200" dirty="0">
                <a:solidFill>
                  <a:schemeClr val="tx1"/>
                </a:solidFill>
                <a:latin typeface="メイリオ" panose="020B0604030504040204" pitchFamily="50" charset="-128"/>
                <a:ea typeface="メイリオ" panose="020B0604030504040204" pitchFamily="50" charset="-128"/>
              </a:rPr>
              <a:t>が失敗して</a:t>
            </a:r>
            <a:r>
              <a:rPr lang="ja-JP" altLang="en-US" sz="3200" dirty="0" smtClean="0">
                <a:solidFill>
                  <a:schemeClr val="tx1"/>
                </a:solidFill>
                <a:latin typeface="メイリオ" panose="020B0604030504040204" pitchFamily="50" charset="-128"/>
                <a:ea typeface="メイリオ" panose="020B0604030504040204" pitchFamily="50" charset="-128"/>
              </a:rPr>
              <a:t>しまう</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476737" y="1672482"/>
            <a:ext cx="5296258"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Conditional </a:t>
            </a:r>
            <a:r>
              <a:rPr lang="en-US" altLang="ja-JP" sz="4000" b="1" dirty="0"/>
              <a:t>Test Logic </a:t>
            </a:r>
          </a:p>
        </p:txBody>
      </p:sp>
      <p:sp>
        <p:nvSpPr>
          <p:cNvPr id="26" name="正方形/長方形 25"/>
          <p:cNvSpPr/>
          <p:nvPr/>
        </p:nvSpPr>
        <p:spPr>
          <a:xfrm>
            <a:off x="478016" y="6852345"/>
            <a:ext cx="3668377"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Mystery Guest</a:t>
            </a:r>
            <a:endParaRPr lang="en-US" altLang="ja-JP" sz="4000" b="1" dirty="0"/>
          </a:p>
        </p:txBody>
      </p:sp>
      <p:sp>
        <p:nvSpPr>
          <p:cNvPr id="28" name="正方形/長方形 27"/>
          <p:cNvSpPr/>
          <p:nvPr/>
        </p:nvSpPr>
        <p:spPr>
          <a:xfrm>
            <a:off x="476737" y="11269885"/>
            <a:ext cx="2703176"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Eager Test</a:t>
            </a:r>
            <a:endParaRPr lang="en-US" altLang="ja-JP" sz="4000" b="1" dirty="0"/>
          </a:p>
        </p:txBody>
      </p:sp>
      <p:sp>
        <p:nvSpPr>
          <p:cNvPr id="2" name="正方形/長方形 1"/>
          <p:cNvSpPr/>
          <p:nvPr/>
        </p:nvSpPr>
        <p:spPr>
          <a:xfrm>
            <a:off x="1207046" y="7619898"/>
            <a:ext cx="8477563" cy="1477328"/>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public void </a:t>
            </a:r>
            <a:r>
              <a:rPr lang="en-US" altLang="ja-JP" b="1" dirty="0" err="1">
                <a:latin typeface="Consolas" panose="020B0609020204030204" pitchFamily="49" charset="0"/>
              </a:rPr>
              <a:t>testPersistence</a:t>
            </a:r>
            <a:r>
              <a:rPr lang="en-US" altLang="ja-JP" b="1" dirty="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en-US" altLang="ja-JP" b="1" dirty="0">
                <a:latin typeface="Consolas" panose="020B0609020204030204" pitchFamily="49" charset="0"/>
              </a:rPr>
              <a:t>    File </a:t>
            </a:r>
            <a:r>
              <a:rPr lang="en-US" altLang="ja-JP" b="1" dirty="0" err="1">
                <a:latin typeface="Consolas" panose="020B0609020204030204" pitchFamily="49" charset="0"/>
              </a:rPr>
              <a:t>tempFile</a:t>
            </a:r>
            <a:r>
              <a:rPr lang="en-US" altLang="ja-JP" b="1" dirty="0">
                <a:latin typeface="Consolas" panose="020B0609020204030204" pitchFamily="49" charset="0"/>
              </a:rPr>
              <a:t> = </a:t>
            </a:r>
            <a:r>
              <a:rPr lang="en-US" altLang="ja-JP" b="1" dirty="0" err="1">
                <a:latin typeface="Consolas" panose="020B0609020204030204" pitchFamily="49" charset="0"/>
              </a:rPr>
              <a:t>File.createTempFile</a:t>
            </a:r>
            <a:r>
              <a:rPr lang="en-US" altLang="ja-JP" b="1" dirty="0">
                <a:latin typeface="Consolas" panose="020B0609020204030204" pitchFamily="49" charset="0"/>
              </a:rPr>
              <a:t>("</a:t>
            </a:r>
            <a:r>
              <a:rPr lang="en-US" altLang="ja-JP" b="1" dirty="0" err="1">
                <a:latin typeface="Consolas" panose="020B0609020204030204" pitchFamily="49" charset="0"/>
              </a:rPr>
              <a:t>systemstate</a:t>
            </a:r>
            <a:r>
              <a:rPr lang="en-US" altLang="ja-JP" b="1" dirty="0">
                <a:latin typeface="Consolas" panose="020B0609020204030204" pitchFamily="49" charset="0"/>
              </a:rPr>
              <a:t>-", ".txt");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27" name="正方形/長方形 26"/>
          <p:cNvSpPr/>
          <p:nvPr/>
        </p:nvSpPr>
        <p:spPr>
          <a:xfrm>
            <a:off x="1205767" y="12098647"/>
            <a:ext cx="7608276" cy="2031325"/>
          </a:xfrm>
          <a:prstGeom prst="rect">
            <a:avLst/>
          </a:prstGeom>
          <a:solidFill>
            <a:schemeClr val="accent2">
              <a:lumMod val="20000"/>
              <a:lumOff val="80000"/>
            </a:schemeClr>
          </a:solidFill>
        </p:spPr>
        <p:txBody>
          <a:bodyPr wrap="square">
            <a:spAutoFit/>
          </a:bodyPr>
          <a:lstStyle/>
          <a:p>
            <a:r>
              <a:rPr lang="en-US" altLang="ja-JP" dirty="0">
                <a:latin typeface="Consolas" panose="020B0609020204030204" pitchFamily="49" charset="0"/>
              </a:rPr>
              <a:t>@Test</a:t>
            </a:r>
          </a:p>
          <a:p>
            <a:r>
              <a:rPr lang="en-US" altLang="ja-JP" dirty="0">
                <a:latin typeface="Consolas" panose="020B0609020204030204" pitchFamily="49" charset="0"/>
              </a:rPr>
              <a:t>public void </a:t>
            </a:r>
            <a:r>
              <a:rPr lang="en-US" altLang="ja-JP" dirty="0" err="1">
                <a:latin typeface="Consolas" panose="020B0609020204030204" pitchFamily="49" charset="0"/>
              </a:rPr>
              <a:t>NmeaSentence_GPGSA_ReadValidValues</a:t>
            </a:r>
            <a:r>
              <a:rPr lang="en-US" altLang="ja-JP" dirty="0" smtClean="0">
                <a:latin typeface="Consolas" panose="020B0609020204030204" pitchFamily="49" charset="0"/>
              </a:rPr>
              <a: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dirty="0">
              <a:latin typeface="Consolas" panose="020B0609020204030204" pitchFamily="49" charset="0"/>
            </a:endParaRPr>
          </a:p>
          <a:p>
            <a:r>
              <a:rPr lang="en-US" altLang="ja-JP" dirty="0" smtClean="0">
                <a:latin typeface="Consolas" panose="020B0609020204030204" pitchFamily="49" charset="0"/>
              </a:rPr>
              <a:t>    </a:t>
            </a:r>
            <a:r>
              <a:rPr lang="en-US" altLang="ja-JP" dirty="0" err="1" smtClean="0">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nmeaSentence.getPdop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nmeaSentence.getHdop</a:t>
            </a:r>
            <a:r>
              <a:rPr lang="en-US" altLang="ja-JP" dirty="0">
                <a:latin typeface="Consolas" panose="020B0609020204030204" pitchFamily="49" charset="0"/>
              </a:rPr>
              <a:t>(), is("</a:t>
            </a:r>
            <a:r>
              <a:rPr lang="en-US" altLang="ja-JP" dirty="0" smtClean="0">
                <a:latin typeface="Consolas" panose="020B0609020204030204" pitchFamily="49" charset="0"/>
              </a:rPr>
              <a:t>1"));</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nmeaSentence.getVdop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a:t>
            </a:r>
            <a:endParaRPr lang="ja-JP" altLang="en-US" dirty="0">
              <a:latin typeface="Consolas" panose="020B0609020204030204" pitchFamily="49" charset="0"/>
            </a:endParaRPr>
          </a:p>
        </p:txBody>
      </p:sp>
      <p:sp>
        <p:nvSpPr>
          <p:cNvPr id="30" name="正方形/長方形 29"/>
          <p:cNvSpPr/>
          <p:nvPr/>
        </p:nvSpPr>
        <p:spPr>
          <a:xfrm>
            <a:off x="4228190" y="12991177"/>
            <a:ext cx="2850838" cy="85747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1" name="角丸四角形 30"/>
          <p:cNvSpPr/>
          <p:nvPr/>
        </p:nvSpPr>
        <p:spPr>
          <a:xfrm>
            <a:off x="1205767" y="14307034"/>
            <a:ext cx="10489153"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err="1">
                <a:solidFill>
                  <a:schemeClr val="tx1"/>
                </a:solidFill>
                <a:latin typeface="メイリオ" panose="020B0604030504040204" pitchFamily="50" charset="-128"/>
                <a:ea typeface="メイリオ" panose="020B0604030504040204" pitchFamily="50" charset="-128"/>
              </a:rPr>
              <a:t>つの</a:t>
            </a:r>
            <a:r>
              <a:rPr lang="ja-JP" altLang="en-US" sz="3200" dirty="0">
                <a:solidFill>
                  <a:schemeClr val="tx1"/>
                </a:solidFill>
                <a:latin typeface="メイリオ" panose="020B0604030504040204" pitchFamily="50" charset="-128"/>
                <a:ea typeface="メイリオ" panose="020B0604030504040204" pitchFamily="50" charset="-128"/>
              </a:rPr>
              <a:t>テストメソッドで複数のメソッド</a:t>
            </a:r>
            <a:r>
              <a:rPr lang="ja-JP" altLang="en-US" sz="3200" dirty="0" smtClean="0">
                <a:solidFill>
                  <a:schemeClr val="tx1"/>
                </a:solidFill>
                <a:latin typeface="メイリオ" panose="020B0604030504040204" pitchFamily="50" charset="-128"/>
                <a:ea typeface="メイリオ" panose="020B0604030504040204" pitchFamily="50" charset="-128"/>
              </a:rPr>
              <a:t>を</a:t>
            </a:r>
            <a:r>
              <a:rPr lang="ja-JP" altLang="en-US" sz="3200" dirty="0">
                <a:solidFill>
                  <a:schemeClr val="tx1"/>
                </a:solidFill>
                <a:latin typeface="メイリオ" panose="020B0604030504040204" pitchFamily="50" charset="-128"/>
                <a:ea typeface="メイリオ" panose="020B0604030504040204" pitchFamily="50" charset="-128"/>
              </a:rPr>
              <a:t>呼び出</a:t>
            </a:r>
            <a:r>
              <a:rPr lang="ja-JP" altLang="en-US" sz="3200" dirty="0" smtClean="0">
                <a:solidFill>
                  <a:schemeClr val="tx1"/>
                </a:solidFill>
                <a:latin typeface="メイリオ" panose="020B0604030504040204" pitchFamily="50" charset="-128"/>
                <a:ea typeface="メイリオ" panose="020B0604030504040204" pitchFamily="50" charset="-128"/>
              </a:rPr>
              <a:t>すと，正確</a:t>
            </a:r>
            <a:r>
              <a:rPr lang="ja-JP" altLang="en-US" sz="3200" dirty="0">
                <a:solidFill>
                  <a:schemeClr val="tx1"/>
                </a:solidFill>
                <a:latin typeface="メイリオ" panose="020B0604030504040204" pitchFamily="50" charset="-128"/>
                <a:ea typeface="メイリオ" panose="020B0604030504040204" pitchFamily="50" charset="-128"/>
              </a:rPr>
              <a:t>に何をテストしているかについて混乱が生じる</a:t>
            </a:r>
          </a:p>
        </p:txBody>
      </p:sp>
      <p:sp>
        <p:nvSpPr>
          <p:cNvPr id="32" name="正方形/長方形 31"/>
          <p:cNvSpPr/>
          <p:nvPr/>
        </p:nvSpPr>
        <p:spPr>
          <a:xfrm>
            <a:off x="1687042" y="8188245"/>
            <a:ext cx="7838832" cy="42873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3" name="角丸四角形吹き出し 32"/>
          <p:cNvSpPr/>
          <p:nvPr/>
        </p:nvSpPr>
        <p:spPr>
          <a:xfrm>
            <a:off x="7212724" y="2798654"/>
            <a:ext cx="4757438" cy="798286"/>
          </a:xfrm>
          <a:prstGeom prst="wedgeRoundRectCallout">
            <a:avLst>
              <a:gd name="adj1" fmla="val -58909"/>
              <a:gd name="adj2" fmla="val 861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複数の制御文が存在する</a:t>
            </a:r>
          </a:p>
        </p:txBody>
      </p:sp>
      <p:sp>
        <p:nvSpPr>
          <p:cNvPr id="34" name="角丸四角形吹き出し 33"/>
          <p:cNvSpPr/>
          <p:nvPr/>
        </p:nvSpPr>
        <p:spPr>
          <a:xfrm>
            <a:off x="5795869" y="6894057"/>
            <a:ext cx="6040597" cy="1137807"/>
          </a:xfrm>
          <a:prstGeom prst="wedgeRoundRectCallout">
            <a:avLst>
              <a:gd name="adj1" fmla="val -49019"/>
              <a:gd name="adj2" fmla="val 667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外部にファイルを生成</a:t>
            </a:r>
            <a:r>
              <a:rPr lang="ja-JP" altLang="en-US" sz="3200" dirty="0" smtClean="0">
                <a:latin typeface="メイリオ" panose="020B0604030504040204" pitchFamily="50" charset="-128"/>
                <a:ea typeface="メイリオ" panose="020B0604030504040204" pitchFamily="50" charset="-128"/>
              </a:rPr>
              <a:t>し，</a:t>
            </a:r>
            <a:r>
              <a:rPr lang="ja-JP" altLang="en-US" sz="3200" dirty="0">
                <a:latin typeface="メイリオ" panose="020B0604030504040204" pitchFamily="50" charset="-128"/>
                <a:ea typeface="メイリオ" panose="020B0604030504040204" pitchFamily="50" charset="-128"/>
              </a:rPr>
              <a:t/>
            </a:r>
            <a:br>
              <a:rPr lang="ja-JP" altLang="en-US"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テストプロセスで利用している</a:t>
            </a:r>
          </a:p>
        </p:txBody>
      </p:sp>
      <p:sp>
        <p:nvSpPr>
          <p:cNvPr id="35" name="角丸四角形吹き出し 34"/>
          <p:cNvSpPr/>
          <p:nvPr/>
        </p:nvSpPr>
        <p:spPr>
          <a:xfrm>
            <a:off x="6173421" y="11690796"/>
            <a:ext cx="5663046" cy="1123319"/>
          </a:xfrm>
          <a:prstGeom prst="wedgeRoundRectCallout">
            <a:avLst>
              <a:gd name="adj1" fmla="val -36989"/>
              <a:gd name="adj2" fmla="val 738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テスト対象コードのメソッドが複数回呼び出される</a:t>
            </a:r>
          </a:p>
        </p:txBody>
      </p:sp>
    </p:spTree>
    <p:extLst>
      <p:ext uri="{BB962C8B-B14F-4D97-AF65-F5344CB8AC3E}">
        <p14:creationId xmlns:p14="http://schemas.microsoft.com/office/powerpoint/2010/main" val="33340027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12017</TotalTime>
  <Words>1327</Words>
  <Application>Microsoft Office PowerPoint</Application>
  <PresentationFormat>ユーザー設定</PresentationFormat>
  <Paragraphs>815</Paragraphs>
  <Slides>36</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36</vt:i4>
      </vt:variant>
    </vt:vector>
  </HeadingPairs>
  <TitlesOfParts>
    <vt:vector size="44" baseType="lpstr">
      <vt:lpstr>ＭＳ Ｐゴシック</vt:lpstr>
      <vt:lpstr>メイリオ</vt:lpstr>
      <vt:lpstr>游ゴシック</vt:lpstr>
      <vt:lpstr>Arial</vt:lpstr>
      <vt:lpstr>Calibri</vt:lpstr>
      <vt:lpstr>Consolas</vt:lpstr>
      <vt:lpstr>Wingdings</vt:lpstr>
      <vt:lpstr>Office テーマ</vt:lpstr>
      <vt:lpstr>Test code recommendation tool Evaluation of recommendation ranking</vt:lpstr>
      <vt:lpstr>SuiteRec</vt:lpstr>
      <vt:lpstr>ソフトウェアテストについて</vt:lpstr>
      <vt:lpstr>SuiteRec: テストコード自動推薦ツール</vt:lpstr>
      <vt:lpstr>実験シナリオ</vt:lpstr>
      <vt:lpstr>良いテストコードの設計</vt:lpstr>
      <vt:lpstr>テストコードの悪い設計</vt:lpstr>
      <vt:lpstr>PowerPoint プレゼンテーション</vt:lpstr>
      <vt:lpstr>PowerPoint プレゼンテーション</vt:lpstr>
      <vt:lpstr>PowerPoint プレゼンテーション</vt:lpstr>
      <vt:lpstr>PowerPoint プレゼンテーション</vt:lpstr>
      <vt:lpstr>推薦されるテストコードの見方</vt:lpstr>
      <vt:lpstr>問題1</vt:lpstr>
      <vt:lpstr>問題1</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問題2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実験に参加していただき どうもありがとうございました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212</cp:revision>
  <dcterms:created xsi:type="dcterms:W3CDTF">2019-11-25T02:06:00Z</dcterms:created>
  <dcterms:modified xsi:type="dcterms:W3CDTF">2019-12-31T03:13:57Z</dcterms:modified>
</cp:coreProperties>
</file>